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7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sldSz cx="9144000" cy="5148263"/>
  <p:notesSz cx="6858000" cy="9144000"/>
  <p:embeddedFontLst>
    <p:embeddedFont>
      <p:font typeface="Aptos" panose="020B0004020202020204" pitchFamily="34" charset="0"/>
      <p:regular r:id="rId78"/>
      <p:bold r:id="rId79"/>
      <p:italic r:id="rId80"/>
      <p:boldItalic r:id="rId81"/>
    </p:embeddedFon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Quattrocento Sans" panose="020B0502050000020003" pitchFamily="34" charset="0"/>
      <p:regular r:id="rId86"/>
      <p:bold r:id="rId87"/>
      <p:italic r:id="rId88"/>
      <p:boldItalic r:id="rId89"/>
    </p:embeddedFont>
    <p:embeddedFont>
      <p:font typeface="Roboto" panose="02000000000000000000" pitchFamily="2" charset="0"/>
      <p:regular r:id="rId90"/>
      <p:bold r:id="rId91"/>
      <p:italic r:id="rId92"/>
      <p:boldItalic r:id="rId93"/>
    </p:embeddedFont>
    <p:embeddedFont>
      <p:font typeface="Roboto Light" panose="02000000000000000000" pitchFamily="2" charset="0"/>
      <p:regular r:id="rId94"/>
      <p:bold r:id="rId95"/>
      <p:italic r:id="rId96"/>
      <p:boldItalic r:id="rId97"/>
    </p:embeddedFont>
    <p:embeddedFont>
      <p:font typeface="Signika Negative" pitchFamily="2" charset="77"/>
      <p:regular r:id="rId98"/>
      <p:bold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0" roundtripDataSignature="AMtx7mjBfQQ2tVRhsVyyBq12QZs6VG3+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08"/>
    <p:restoredTop sz="94558"/>
  </p:normalViewPr>
  <p:slideViewPr>
    <p:cSldViewPr snapToGrid="0">
      <p:cViewPr varScale="1">
        <p:scale>
          <a:sx n="161" d="100"/>
          <a:sy n="161" d="100"/>
        </p:scale>
        <p:origin x="344" y="192"/>
      </p:cViewPr>
      <p:guideLst>
        <p:guide orient="horz" pos="162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2.fntdata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font" Target="fonts/font13.fntdata"/><Relationship Id="rId95" Type="http://schemas.openxmlformats.org/officeDocument/2006/relationships/font" Target="fonts/font18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96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99" Type="http://schemas.openxmlformats.org/officeDocument/2006/relationships/font" Target="fonts/font22.fntdata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20.fntdata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0.fntdata"/><Relationship Id="rId61" Type="http://schemas.openxmlformats.org/officeDocument/2006/relationships/slide" Target="slides/slide59.xml"/><Relationship Id="rId82" Type="http://schemas.openxmlformats.org/officeDocument/2006/relationships/font" Target="fonts/font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notesMaster" Target="notesMasters/notesMaster1.xml"/><Relationship Id="rId100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6.fntdata"/><Relationship Id="rId98" Type="http://schemas.openxmlformats.org/officeDocument/2006/relationships/font" Target="fonts/font21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nizer.com/new/business-model-canvas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http://www.ainews.com.br/2018/03/28/protese-de-memoria-ja-e-realidade-para-humanos/</a:t>
            </a:r>
            <a:endParaRPr/>
          </a:p>
        </p:txBody>
      </p:sp>
      <p:sp>
        <p:nvSpPr>
          <p:cNvPr id="226" name="Google Shape;22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https://www.youtube.com/watch?v=z2LhHYvRrho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/>
              <a:t>MIT - Biomechatronics Group Director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IoT?</a:t>
            </a:r>
            <a:br>
              <a:rPr lang="pt-BR"/>
            </a:br>
            <a:r>
              <a:rPr lang="pt-BR"/>
              <a:t>⠀</a:t>
            </a:r>
            <a:br>
              <a:rPr lang="pt-BR"/>
            </a:br>
            <a:r>
              <a:rPr lang="pt-BR"/>
              <a:t>"Internet of Things (IoT) descreve a rede de objetos físicos—“coisas”—que são incorporados a sensores, software e outras tecnologias com o objetivo de conectar e trocar dados com outros dispositivos. e sistemas pela internet.</a:t>
            </a:r>
            <a:br>
              <a:rPr lang="pt-BR"/>
            </a:br>
            <a:br>
              <a:rPr lang="pt-BR"/>
            </a:br>
            <a:r>
              <a:rPr lang="pt-BR"/>
              <a:t>Esses dispositivos variam de objetos domésticos comuns a ferramentas industriais sofisticadas.</a:t>
            </a:r>
            <a:br>
              <a:rPr lang="pt-BR"/>
            </a:br>
            <a:r>
              <a:rPr lang="pt-BR"/>
              <a:t>⠀</a:t>
            </a:r>
            <a:br>
              <a:rPr lang="pt-BR"/>
            </a:br>
            <a:r>
              <a:rPr lang="pt-BR"/>
              <a:t>Com mais de 7 bilhões de dispositivos IoT conectados atualmente, os especialistas esperam que esse número aumente para 10 bilhões até 2020 e 22 bilhões até 2025."</a:t>
            </a:r>
            <a:endParaRPr/>
          </a:p>
        </p:txBody>
      </p:sp>
      <p:sp>
        <p:nvSpPr>
          <p:cNvPr id="249" name="Google Shape;24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gnika Negative"/>
              <a:buNone/>
            </a:pPr>
            <a:r>
              <a:rPr lang="pt-BR" sz="1200">
                <a:latin typeface="Signika Negative"/>
                <a:ea typeface="Signika Negative"/>
                <a:cs typeface="Signika Negative"/>
                <a:sym typeface="Signika Negative"/>
              </a:rPr>
              <a:t>Dispositivos (10 – 100x +)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gnika Negative"/>
              <a:buNone/>
            </a:pPr>
            <a:r>
              <a:rPr lang="pt-BR" sz="1200">
                <a:latin typeface="Signika Negative"/>
                <a:ea typeface="Signika Negative"/>
                <a:cs typeface="Signika Negative"/>
                <a:sym typeface="Signika Negative"/>
              </a:rPr>
              <a:t>Latência (5x -)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gnika Negative"/>
              <a:buNone/>
            </a:pPr>
            <a:r>
              <a:rPr lang="pt-BR" sz="1200">
                <a:latin typeface="Signika Negative"/>
                <a:ea typeface="Signika Negative"/>
                <a:cs typeface="Signika Negative"/>
                <a:sym typeface="Signika Negative"/>
              </a:rPr>
              <a:t>Velocidade (10 – 100x +)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gnika Negative"/>
              <a:buNone/>
            </a:pPr>
            <a:r>
              <a:rPr lang="pt-BR" sz="1200">
                <a:latin typeface="Signika Negative"/>
                <a:ea typeface="Signika Negative"/>
                <a:cs typeface="Signika Negative"/>
                <a:sym typeface="Signika Negative"/>
              </a:rPr>
              <a:t>Bateria (10x -)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https://www.i-scoop.eu/industry-40-virtual-reality-vr-augmented-reality-ar-trends/</a:t>
            </a:r>
            <a:endParaRPr/>
          </a:p>
        </p:txBody>
      </p:sp>
      <p:sp>
        <p:nvSpPr>
          <p:cNvPr id="337" name="Google Shape;33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https://edition.cnn.com/2019/04/15/health/3d-printed-heart-study/index.html</a:t>
            </a:r>
            <a:endParaRPr/>
          </a:p>
        </p:txBody>
      </p:sp>
      <p:sp>
        <p:nvSpPr>
          <p:cNvPr id="454" name="Google Shape;454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https://www.ge.com/reports/all-the-print-thats-fit-to-pitt-new-additive-technology-center-opens-near-steel-town/</a:t>
            </a:r>
            <a:endParaRPr/>
          </a:p>
        </p:txBody>
      </p:sp>
      <p:sp>
        <p:nvSpPr>
          <p:cNvPr id="460" name="Google Shape;460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https://www.theverge.com/2018/3/12/17101856/3d-printed-housing-icon-shelter-housing-crisis</a:t>
            </a:r>
            <a:endParaRPr/>
          </a:p>
        </p:txBody>
      </p:sp>
      <p:sp>
        <p:nvSpPr>
          <p:cNvPr id="466" name="Google Shape;466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https://www.youtube.com/watch?v=v4OWVNDvpa4</a:t>
            </a:r>
            <a:endParaRPr/>
          </a:p>
        </p:txBody>
      </p:sp>
      <p:sp>
        <p:nvSpPr>
          <p:cNvPr id="509" name="Google Shape;509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http://fortune.com/2016/01/07/ehang184-autonomous-human-size-drone/</a:t>
            </a:r>
            <a:endParaRPr/>
          </a:p>
        </p:txBody>
      </p:sp>
      <p:sp>
        <p:nvSpPr>
          <p:cNvPr id="515" name="Google Shape;515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https://justrealnews.ca/2019/01/09/this-aquatic-drone-will-make-your-underwater-shots-look-stunning/</a:t>
            </a:r>
            <a:endParaRPr/>
          </a:p>
        </p:txBody>
      </p:sp>
      <p:sp>
        <p:nvSpPr>
          <p:cNvPr id="521" name="Google Shape;521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45cdb135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e45cdb135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Hiperconexão Mundial;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Energias Renováveis;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Extensão da Vida;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Aproximação da cura de doenças e pesquisas de ponta;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Veículos Autônomos;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Drones;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Inteligência Artificial;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Conquista de espaço comercial</a:t>
            </a:r>
            <a:endParaRPr/>
          </a:p>
        </p:txBody>
      </p:sp>
      <p:sp>
        <p:nvSpPr>
          <p:cNvPr id="629" name="Google Shape;629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5" name="Google Shape;635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Errar rápido, pivotar quando necessário.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9" name="Google Shape;649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Tecnologias Exponeciais e Abundância de Recursos: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Tecnologias exponenciais criam abundância de recursos;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Abundância de recursos resolve problemas antigos;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Problemas novos levam a novas oportunidades e modelos de negócio.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Google Shape;663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0" name="Google Shape;670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https://canvanizer.com/new/business-model-canvas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Atividade: Vamos ter em torno de 45 minutos para começarmos um canvas tendo como "gancho" uma tecnologia exponencial, seja empresa real ou ideia de vocês!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7" name="Google Shape;677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72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74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https://bigthink.com/technology-innovation/artificial-intelligence?rebelltitem=1#rebelltitem1</a:t>
            </a:r>
            <a:endParaRPr/>
          </a:p>
        </p:txBody>
      </p:sp>
      <p:sp>
        <p:nvSpPr>
          <p:cNvPr id="218" name="Google Shape;21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6"/>
          <p:cNvSpPr txBox="1"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6"/>
          <p:cNvSpPr txBox="1"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76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6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6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9"/>
          <p:cNvSpPr txBox="1"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9"/>
          <p:cNvSpPr>
            <a:spLocks noGrp="1"/>
          </p:cNvSpPr>
          <p:nvPr>
            <p:ph type="pic" idx="2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89"/>
          <p:cNvSpPr txBox="1">
            <a:spLocks noGrp="1"/>
          </p:cNvSpPr>
          <p:nvPr>
            <p:ph type="body" idx="1"/>
          </p:nvPr>
        </p:nvSpPr>
        <p:spPr>
          <a:xfrm>
            <a:off x="1792288" y="4029235"/>
            <a:ext cx="5486400" cy="60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89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9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9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0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0"/>
          <p:cNvSpPr txBox="1">
            <a:spLocks noGrp="1"/>
          </p:cNvSpPr>
          <p:nvPr>
            <p:ph type="body" idx="1"/>
          </p:nvPr>
        </p:nvSpPr>
        <p:spPr>
          <a:xfrm rot="5400000">
            <a:off x="2873192" y="-1214730"/>
            <a:ext cx="3397616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90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0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0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1"/>
          <p:cNvSpPr txBox="1">
            <a:spLocks noGrp="1"/>
          </p:cNvSpPr>
          <p:nvPr>
            <p:ph type="title"/>
          </p:nvPr>
        </p:nvSpPr>
        <p:spPr>
          <a:xfrm rot="5400000">
            <a:off x="5461746" y="1373823"/>
            <a:ext cx="439270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1"/>
          <p:cNvSpPr txBox="1">
            <a:spLocks noGrp="1"/>
          </p:cNvSpPr>
          <p:nvPr>
            <p:ph type="body" idx="1"/>
          </p:nvPr>
        </p:nvSpPr>
        <p:spPr>
          <a:xfrm rot="5400000">
            <a:off x="1270746" y="-607377"/>
            <a:ext cx="4392708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91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1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1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9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9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9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0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80"/>
          <p:cNvSpPr txBox="1">
            <a:spLocks noGrp="1"/>
          </p:cNvSpPr>
          <p:nvPr>
            <p:ph type="body" idx="1"/>
          </p:nvPr>
        </p:nvSpPr>
        <p:spPr>
          <a:xfrm>
            <a:off x="457200" y="1201264"/>
            <a:ext cx="8229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80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80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80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1"/>
          <p:cNvSpPr txBox="1">
            <a:spLocks noGrp="1"/>
          </p:cNvSpPr>
          <p:nvPr>
            <p:ph type="ctrTitle"/>
          </p:nvPr>
        </p:nvSpPr>
        <p:spPr>
          <a:xfrm>
            <a:off x="685800" y="1599301"/>
            <a:ext cx="7772400" cy="110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81"/>
          <p:cNvSpPr txBox="1"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81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81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81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2"/>
          <p:cNvSpPr txBox="1">
            <a:spLocks noGrp="1"/>
          </p:cNvSpPr>
          <p:nvPr>
            <p:ph type="title"/>
          </p:nvPr>
        </p:nvSpPr>
        <p:spPr>
          <a:xfrm>
            <a:off x="722313" y="3308238"/>
            <a:ext cx="7772400" cy="102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92"/>
          <p:cNvSpPr txBox="1">
            <a:spLocks noGrp="1"/>
          </p:cNvSpPr>
          <p:nvPr>
            <p:ph type="body" idx="1"/>
          </p:nvPr>
        </p:nvSpPr>
        <p:spPr>
          <a:xfrm>
            <a:off x="722313" y="2182054"/>
            <a:ext cx="7772400" cy="112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92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92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92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3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3"/>
          <p:cNvSpPr txBox="1">
            <a:spLocks noGrp="1"/>
          </p:cNvSpPr>
          <p:nvPr>
            <p:ph type="body" idx="1"/>
          </p:nvPr>
        </p:nvSpPr>
        <p:spPr>
          <a:xfrm>
            <a:off x="609600" y="1201264"/>
            <a:ext cx="54102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0" name="Google Shape;120;p93"/>
          <p:cNvSpPr txBox="1">
            <a:spLocks noGrp="1"/>
          </p:cNvSpPr>
          <p:nvPr>
            <p:ph type="body" idx="2"/>
          </p:nvPr>
        </p:nvSpPr>
        <p:spPr>
          <a:xfrm>
            <a:off x="6172200" y="1201264"/>
            <a:ext cx="54102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1" name="Google Shape;121;p93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93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93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4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94"/>
          <p:cNvSpPr txBox="1"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7" name="Google Shape;127;p94"/>
          <p:cNvSpPr txBox="1">
            <a:spLocks noGrp="1"/>
          </p:cNvSpPr>
          <p:nvPr>
            <p:ph type="body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marL="1371600" lvl="2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28" name="Google Shape;128;p94"/>
          <p:cNvSpPr txBox="1">
            <a:spLocks noGrp="1"/>
          </p:cNvSpPr>
          <p:nvPr>
            <p:ph type="body" idx="3"/>
          </p:nvPr>
        </p:nvSpPr>
        <p:spPr>
          <a:xfrm>
            <a:off x="4645027" y="1152401"/>
            <a:ext cx="4041775" cy="48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9" name="Google Shape;129;p94"/>
          <p:cNvSpPr txBox="1">
            <a:spLocks noGrp="1"/>
          </p:cNvSpPr>
          <p:nvPr>
            <p:ph type="body" idx="4"/>
          </p:nvPr>
        </p:nvSpPr>
        <p:spPr>
          <a:xfrm>
            <a:off x="4645027" y="1632667"/>
            <a:ext cx="4041775" cy="296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marL="1371600" lvl="2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30" name="Google Shape;130;p94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94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4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5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5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95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95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6"/>
          <p:cNvSpPr txBox="1">
            <a:spLocks noGrp="1"/>
          </p:cNvSpPr>
          <p:nvPr>
            <p:ph type="title"/>
          </p:nvPr>
        </p:nvSpPr>
        <p:spPr>
          <a:xfrm>
            <a:off x="457202" y="204977"/>
            <a:ext cx="3008313" cy="872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96"/>
          <p:cNvSpPr txBox="1">
            <a:spLocks noGrp="1"/>
          </p:cNvSpPr>
          <p:nvPr>
            <p:ph type="body" idx="1"/>
          </p:nvPr>
        </p:nvSpPr>
        <p:spPr>
          <a:xfrm>
            <a:off x="3575050" y="204980"/>
            <a:ext cx="5111750" cy="4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41" name="Google Shape;141;p96"/>
          <p:cNvSpPr txBox="1">
            <a:spLocks noGrp="1"/>
          </p:cNvSpPr>
          <p:nvPr>
            <p:ph type="body" idx="2"/>
          </p:nvPr>
        </p:nvSpPr>
        <p:spPr>
          <a:xfrm>
            <a:off x="457202" y="1077324"/>
            <a:ext cx="3008313" cy="352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42" name="Google Shape;142;p96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96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96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7"/>
          <p:cNvSpPr txBox="1"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97"/>
          <p:cNvSpPr>
            <a:spLocks noGrp="1"/>
          </p:cNvSpPr>
          <p:nvPr>
            <p:ph type="pic" idx="2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97"/>
          <p:cNvSpPr txBox="1">
            <a:spLocks noGrp="1"/>
          </p:cNvSpPr>
          <p:nvPr>
            <p:ph type="body" idx="1"/>
          </p:nvPr>
        </p:nvSpPr>
        <p:spPr>
          <a:xfrm>
            <a:off x="1792288" y="4029231"/>
            <a:ext cx="5486400" cy="60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49" name="Google Shape;149;p97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7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7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8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98"/>
          <p:cNvSpPr txBox="1">
            <a:spLocks noGrp="1"/>
          </p:cNvSpPr>
          <p:nvPr>
            <p:ph type="body" idx="1"/>
          </p:nvPr>
        </p:nvSpPr>
        <p:spPr>
          <a:xfrm rot="5400000">
            <a:off x="2873192" y="-1214728"/>
            <a:ext cx="3397616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98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98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98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9"/>
          <p:cNvSpPr txBox="1">
            <a:spLocks noGrp="1"/>
          </p:cNvSpPr>
          <p:nvPr>
            <p:ph type="title"/>
          </p:nvPr>
        </p:nvSpPr>
        <p:spPr>
          <a:xfrm rot="5400000">
            <a:off x="8014446" y="1030926"/>
            <a:ext cx="4392708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99"/>
          <p:cNvSpPr txBox="1">
            <a:spLocks noGrp="1"/>
          </p:cNvSpPr>
          <p:nvPr>
            <p:ph type="body" idx="1"/>
          </p:nvPr>
        </p:nvSpPr>
        <p:spPr>
          <a:xfrm rot="5400000">
            <a:off x="2451846" y="-1636074"/>
            <a:ext cx="4392708" cy="8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99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99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99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2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2"/>
          <p:cNvSpPr txBox="1"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82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2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2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3"/>
          <p:cNvSpPr txBox="1"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3"/>
          <p:cNvSpPr txBox="1"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3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3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3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4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4"/>
          <p:cNvSpPr txBox="1">
            <a:spLocks noGrp="1"/>
          </p:cNvSpPr>
          <p:nvPr>
            <p:ph type="body" idx="1"/>
          </p:nvPr>
        </p:nvSpPr>
        <p:spPr>
          <a:xfrm>
            <a:off x="457200" y="1201262"/>
            <a:ext cx="4038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84"/>
          <p:cNvSpPr txBox="1">
            <a:spLocks noGrp="1"/>
          </p:cNvSpPr>
          <p:nvPr>
            <p:ph type="body" idx="2"/>
          </p:nvPr>
        </p:nvSpPr>
        <p:spPr>
          <a:xfrm>
            <a:off x="4648200" y="1201262"/>
            <a:ext cx="4038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84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4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4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5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5"/>
          <p:cNvSpPr txBox="1"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5"/>
          <p:cNvSpPr txBox="1">
            <a:spLocks noGrp="1"/>
          </p:cNvSpPr>
          <p:nvPr>
            <p:ph type="body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85"/>
          <p:cNvSpPr txBox="1">
            <a:spLocks noGrp="1"/>
          </p:cNvSpPr>
          <p:nvPr>
            <p:ph type="body" idx="3"/>
          </p:nvPr>
        </p:nvSpPr>
        <p:spPr>
          <a:xfrm>
            <a:off x="4645033" y="1152401"/>
            <a:ext cx="4041775" cy="48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5"/>
          <p:cNvSpPr txBox="1">
            <a:spLocks noGrp="1"/>
          </p:cNvSpPr>
          <p:nvPr>
            <p:ph type="body" idx="4"/>
          </p:nvPr>
        </p:nvSpPr>
        <p:spPr>
          <a:xfrm>
            <a:off x="4645033" y="1632667"/>
            <a:ext cx="4041775" cy="296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85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5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5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6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6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6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6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7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7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7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8"/>
          <p:cNvSpPr txBox="1">
            <a:spLocks noGrp="1"/>
          </p:cNvSpPr>
          <p:nvPr>
            <p:ph type="title"/>
          </p:nvPr>
        </p:nvSpPr>
        <p:spPr>
          <a:xfrm>
            <a:off x="457209" y="204981"/>
            <a:ext cx="3008313" cy="872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8"/>
          <p:cNvSpPr txBox="1">
            <a:spLocks noGrp="1"/>
          </p:cNvSpPr>
          <p:nvPr>
            <p:ph type="body"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88"/>
          <p:cNvSpPr txBox="1">
            <a:spLocks noGrp="1"/>
          </p:cNvSpPr>
          <p:nvPr>
            <p:ph type="body" idx="2"/>
          </p:nvPr>
        </p:nvSpPr>
        <p:spPr>
          <a:xfrm>
            <a:off x="457209" y="1077326"/>
            <a:ext cx="3008313" cy="352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7" name="Google Shape;67;p88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8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8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75" descr="fiap_elemento1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75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75"/>
          <p:cNvSpPr txBox="1"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5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5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75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16" name="Google Shape;16;p75"/>
          <p:cNvGrpSpPr/>
          <p:nvPr/>
        </p:nvGrpSpPr>
        <p:grpSpPr>
          <a:xfrm>
            <a:off x="8083482" y="167634"/>
            <a:ext cx="884670" cy="138982"/>
            <a:chOff x="7919542" y="328894"/>
            <a:chExt cx="957000" cy="150345"/>
          </a:xfrm>
        </p:grpSpPr>
        <p:pic>
          <p:nvPicPr>
            <p:cNvPr id="17" name="Google Shape;17;p75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919542" y="345210"/>
              <a:ext cx="498247" cy="134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75" descr="mba.png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8518622" y="328894"/>
              <a:ext cx="357920" cy="1453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8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8"/>
          <p:cNvSpPr txBox="1">
            <a:spLocks noGrp="1"/>
          </p:cNvSpPr>
          <p:nvPr>
            <p:ph type="body" idx="1"/>
          </p:nvPr>
        </p:nvSpPr>
        <p:spPr>
          <a:xfrm>
            <a:off x="457200" y="1201264"/>
            <a:ext cx="8229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78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78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78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youtu.be/HtZrSb84JP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gR1dAw7KEU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468" y="-4763"/>
            <a:ext cx="9160936" cy="515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7454" y="1018281"/>
            <a:ext cx="1809092" cy="48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" descr="fiap_elemento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9" descr="Image result for 5G"/>
          <p:cNvPicPr preferRelativeResize="0"/>
          <p:nvPr/>
        </p:nvPicPr>
        <p:blipFill rotWithShape="1">
          <a:blip r:embed="rId3">
            <a:alphaModFix/>
          </a:blip>
          <a:srcRect r="94407"/>
          <a:stretch/>
        </p:blipFill>
        <p:spPr>
          <a:xfrm>
            <a:off x="1" y="2381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9"/>
          <p:cNvSpPr/>
          <p:nvPr/>
        </p:nvSpPr>
        <p:spPr>
          <a:xfrm>
            <a:off x="1621631" y="798038"/>
            <a:ext cx="5900738" cy="35521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1663" y="1059923"/>
            <a:ext cx="5400675" cy="302841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9"/>
          <p:cNvSpPr/>
          <p:nvPr/>
        </p:nvSpPr>
        <p:spPr>
          <a:xfrm>
            <a:off x="1758460" y="4088339"/>
            <a:ext cx="562707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Gravação e recuperação de memórias recentes em dispositivo externo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0" descr="F:\Google Drive\Desktop\Exos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81"/>
            <a:ext cx="914146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0"/>
          <p:cNvSpPr/>
          <p:nvPr/>
        </p:nvSpPr>
        <p:spPr>
          <a:xfrm>
            <a:off x="5873199" y="2381"/>
            <a:ext cx="3266982" cy="95207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0"/>
          <p:cNvSpPr txBox="1">
            <a:spLocks noGrp="1"/>
          </p:cNvSpPr>
          <p:nvPr>
            <p:ph type="body" idx="1"/>
          </p:nvPr>
        </p:nvSpPr>
        <p:spPr>
          <a:xfrm>
            <a:off x="5981211" y="79253"/>
            <a:ext cx="3160253" cy="75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pt-BR" sz="1600" b="1">
                <a:solidFill>
                  <a:srgbClr val="3F3F3F"/>
                </a:solidFill>
              </a:rPr>
              <a:t>TOWARDS THE END OF DISABILITY</a:t>
            </a:r>
            <a:endParaRPr/>
          </a:p>
        </p:txBody>
      </p:sp>
      <p:sp>
        <p:nvSpPr>
          <p:cNvPr id="240" name="Google Shape;240;p10"/>
          <p:cNvSpPr/>
          <p:nvPr/>
        </p:nvSpPr>
        <p:spPr>
          <a:xfrm>
            <a:off x="7967335" y="4782631"/>
            <a:ext cx="993528" cy="26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HUGH HERR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1071" y="2381"/>
            <a:ext cx="61818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2"/>
          <p:cNvPicPr preferRelativeResize="0"/>
          <p:nvPr/>
        </p:nvPicPr>
        <p:blipFill rotWithShape="1">
          <a:blip r:embed="rId3">
            <a:alphaModFix/>
          </a:blip>
          <a:srcRect r="53625"/>
          <a:stretch/>
        </p:blipFill>
        <p:spPr>
          <a:xfrm>
            <a:off x="0" y="3636"/>
            <a:ext cx="424053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2"/>
          <p:cNvSpPr txBox="1"/>
          <p:nvPr/>
        </p:nvSpPr>
        <p:spPr>
          <a:xfrm>
            <a:off x="4366260" y="375879"/>
            <a:ext cx="4320000" cy="70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IoT</a:t>
            </a:r>
            <a:endParaRPr sz="4100" b="1">
              <a:solidFill>
                <a:srgbClr val="595959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sp>
        <p:nvSpPr>
          <p:cNvPr id="253" name="Google Shape;253;p12"/>
          <p:cNvSpPr txBox="1"/>
          <p:nvPr/>
        </p:nvSpPr>
        <p:spPr>
          <a:xfrm>
            <a:off x="4366260" y="2424091"/>
            <a:ext cx="4320000" cy="30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Dispositivos Conectados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59905"/>
            <a:ext cx="9144000" cy="440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3"/>
          <p:cNvPicPr preferRelativeResize="0"/>
          <p:nvPr/>
        </p:nvPicPr>
        <p:blipFill rotWithShape="1">
          <a:blip r:embed="rId4">
            <a:alphaModFix/>
          </a:blip>
          <a:srcRect t="78625" r="55834"/>
          <a:stretch/>
        </p:blipFill>
        <p:spPr>
          <a:xfrm>
            <a:off x="0" y="4313518"/>
            <a:ext cx="9144000" cy="83110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3"/>
          <p:cNvSpPr txBox="1">
            <a:spLocks noGrp="1"/>
          </p:cNvSpPr>
          <p:nvPr>
            <p:ph type="body" idx="1"/>
          </p:nvPr>
        </p:nvSpPr>
        <p:spPr>
          <a:xfrm>
            <a:off x="258110" y="4474620"/>
            <a:ext cx="2025000" cy="50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57175" lvl="0" indent="-25717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SENSORES</a:t>
            </a:r>
            <a:endParaRPr/>
          </a:p>
        </p:txBody>
      </p:sp>
      <p:sp>
        <p:nvSpPr>
          <p:cNvPr id="261" name="Google Shape;261;p13"/>
          <p:cNvSpPr txBox="1"/>
          <p:nvPr/>
        </p:nvSpPr>
        <p:spPr>
          <a:xfrm>
            <a:off x="3559500" y="4461013"/>
            <a:ext cx="2025000" cy="53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257168" marR="0" lvl="0" indent="-257168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ATUADORES</a:t>
            </a:r>
            <a:endParaRPr/>
          </a:p>
        </p:txBody>
      </p:sp>
      <p:sp>
        <p:nvSpPr>
          <p:cNvPr id="262" name="Google Shape;262;p13"/>
          <p:cNvSpPr txBox="1"/>
          <p:nvPr/>
        </p:nvSpPr>
        <p:spPr>
          <a:xfrm>
            <a:off x="6860890" y="4529048"/>
            <a:ext cx="2025000" cy="40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10000"/>
          </a:bodyPr>
          <a:lstStyle/>
          <a:p>
            <a:pPr marL="257168" marR="0" lvl="0" indent="-257168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APIs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4" descr="Image result for 5G"/>
          <p:cNvPicPr preferRelativeResize="0"/>
          <p:nvPr/>
        </p:nvPicPr>
        <p:blipFill rotWithShape="1">
          <a:blip r:embed="rId3">
            <a:alphaModFix/>
          </a:blip>
          <a:srcRect r="94407"/>
          <a:stretch/>
        </p:blipFill>
        <p:spPr>
          <a:xfrm>
            <a:off x="1" y="2381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4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5G</a:t>
            </a:r>
            <a:endParaRPr/>
          </a:p>
        </p:txBody>
      </p:sp>
      <p:pic>
        <p:nvPicPr>
          <p:cNvPr id="270" name="Google Shape;270;p14" descr="Image result for 5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2102" y="2381"/>
            <a:ext cx="56197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4"/>
          <p:cNvSpPr txBox="1">
            <a:spLocks noGrp="1"/>
          </p:cNvSpPr>
          <p:nvPr>
            <p:ph type="body" idx="1"/>
          </p:nvPr>
        </p:nvSpPr>
        <p:spPr>
          <a:xfrm>
            <a:off x="5811848" y="2922944"/>
            <a:ext cx="3135087" cy="222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57175" lvl="0" indent="-25717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pt-BR" sz="1500">
                <a:latin typeface="Signika Negative"/>
                <a:ea typeface="Signika Negative"/>
                <a:cs typeface="Signika Negative"/>
                <a:sym typeface="Signika Negative"/>
              </a:rPr>
              <a:t>Dispositivos (10 – 100x +)</a:t>
            </a:r>
            <a:endParaRPr/>
          </a:p>
          <a:p>
            <a:pPr marL="257175" lvl="0" indent="-257175" algn="r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pt-BR" sz="1500">
                <a:latin typeface="Signika Negative"/>
                <a:ea typeface="Signika Negative"/>
                <a:cs typeface="Signika Negative"/>
                <a:sym typeface="Signika Negative"/>
              </a:rPr>
              <a:t>Latência (5x -)</a:t>
            </a:r>
            <a:endParaRPr/>
          </a:p>
          <a:p>
            <a:pPr marL="257175" lvl="0" indent="-257175" algn="r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pt-BR" sz="1500">
                <a:latin typeface="Signika Negative"/>
                <a:ea typeface="Signika Negative"/>
                <a:cs typeface="Signika Negative"/>
                <a:sym typeface="Signika Negative"/>
              </a:rPr>
              <a:t>Velocidade (10 – 100x +)</a:t>
            </a:r>
            <a:endParaRPr/>
          </a:p>
          <a:p>
            <a:pPr marL="257175" lvl="0" indent="-257175" algn="r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pt-BR" sz="1500">
                <a:latin typeface="Signika Negative"/>
                <a:ea typeface="Signika Negative"/>
                <a:cs typeface="Signika Negative"/>
                <a:sym typeface="Signika Negative"/>
              </a:rPr>
              <a:t>Bateria (10x -)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 descr="Resultado de imagem para LOGO DUOLINGO"/>
          <p:cNvSpPr/>
          <p:nvPr/>
        </p:nvSpPr>
        <p:spPr>
          <a:xfrm>
            <a:off x="116681" y="-763190"/>
            <a:ext cx="16002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5" descr="Resultado de imagem para LOGO DUOLINGO"/>
          <p:cNvSpPr/>
          <p:nvPr/>
        </p:nvSpPr>
        <p:spPr>
          <a:xfrm>
            <a:off x="116681" y="-763190"/>
            <a:ext cx="16002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5"/>
          <p:cNvSpPr txBox="1"/>
          <p:nvPr/>
        </p:nvSpPr>
        <p:spPr>
          <a:xfrm>
            <a:off x="1428750" y="2154788"/>
            <a:ext cx="6286500" cy="83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>
                <a:solidFill>
                  <a:srgbClr val="F05524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EVERYTHINGaaS</a:t>
            </a:r>
            <a:endParaRPr sz="5000" b="1">
              <a:solidFill>
                <a:srgbClr val="F05524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sp>
        <p:nvSpPr>
          <p:cNvPr id="279" name="Google Shape;279;p15"/>
          <p:cNvSpPr txBox="1"/>
          <p:nvPr/>
        </p:nvSpPr>
        <p:spPr>
          <a:xfrm>
            <a:off x="1428750" y="2854456"/>
            <a:ext cx="6286500" cy="28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05524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XaaS</a:t>
            </a:r>
            <a:endParaRPr sz="1800" b="1">
              <a:solidFill>
                <a:srgbClr val="F05524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"/>
          <p:cNvSpPr/>
          <p:nvPr/>
        </p:nvSpPr>
        <p:spPr>
          <a:xfrm>
            <a:off x="107504" y="737927"/>
            <a:ext cx="1512168" cy="1134126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Valor principalmente no produto</a:t>
            </a:r>
            <a:endParaRPr/>
          </a:p>
        </p:txBody>
      </p:sp>
      <p:sp>
        <p:nvSpPr>
          <p:cNvPr id="285" name="Google Shape;285;p16"/>
          <p:cNvSpPr/>
          <p:nvPr/>
        </p:nvSpPr>
        <p:spPr>
          <a:xfrm>
            <a:off x="7524328" y="737927"/>
            <a:ext cx="1512168" cy="113412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Valor principalmente no serviço</a:t>
            </a:r>
            <a:endParaRPr/>
          </a:p>
        </p:txBody>
      </p:sp>
      <p:sp>
        <p:nvSpPr>
          <p:cNvPr id="286" name="Google Shape;286;p16"/>
          <p:cNvSpPr/>
          <p:nvPr/>
        </p:nvSpPr>
        <p:spPr>
          <a:xfrm>
            <a:off x="1691680" y="1161448"/>
            <a:ext cx="5688632" cy="702078"/>
          </a:xfrm>
          <a:prstGeom prst="triangle">
            <a:avLst>
              <a:gd name="adj" fmla="val 0"/>
            </a:avLst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7" name="Google Shape;287;p16"/>
          <p:cNvSpPr/>
          <p:nvPr/>
        </p:nvSpPr>
        <p:spPr>
          <a:xfrm rot="10800000">
            <a:off x="1763689" y="1107442"/>
            <a:ext cx="5688631" cy="702078"/>
          </a:xfrm>
          <a:prstGeom prst="triangle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6"/>
          <p:cNvSpPr txBox="1"/>
          <p:nvPr/>
        </p:nvSpPr>
        <p:spPr>
          <a:xfrm rot="-5400000">
            <a:off x="5854629" y="-139213"/>
            <a:ext cx="351039" cy="2844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9" name="Google Shape;289;p16"/>
          <p:cNvSpPr/>
          <p:nvPr/>
        </p:nvSpPr>
        <p:spPr>
          <a:xfrm>
            <a:off x="1691681" y="737927"/>
            <a:ext cx="5760640" cy="324036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Sistemas Produto-Serviço</a:t>
            </a:r>
            <a:endParaRPr/>
          </a:p>
        </p:txBody>
      </p:sp>
      <p:sp>
        <p:nvSpPr>
          <p:cNvPr id="290" name="Google Shape;290;p16"/>
          <p:cNvSpPr/>
          <p:nvPr/>
        </p:nvSpPr>
        <p:spPr>
          <a:xfrm>
            <a:off x="1691680" y="1926059"/>
            <a:ext cx="1800200" cy="594066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A:  Orientado a produto</a:t>
            </a:r>
            <a:endParaRPr/>
          </a:p>
        </p:txBody>
      </p:sp>
      <p:sp>
        <p:nvSpPr>
          <p:cNvPr id="291" name="Google Shape;291;p16"/>
          <p:cNvSpPr/>
          <p:nvPr/>
        </p:nvSpPr>
        <p:spPr>
          <a:xfrm>
            <a:off x="3563889" y="1926059"/>
            <a:ext cx="2016224" cy="594066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B: Orientado ao uso</a:t>
            </a:r>
            <a:endParaRPr/>
          </a:p>
        </p:txBody>
      </p:sp>
      <p:sp>
        <p:nvSpPr>
          <p:cNvPr id="292" name="Google Shape;292;p16"/>
          <p:cNvSpPr/>
          <p:nvPr/>
        </p:nvSpPr>
        <p:spPr>
          <a:xfrm>
            <a:off x="5652121" y="1926059"/>
            <a:ext cx="1800200" cy="594066"/>
          </a:xfrm>
          <a:prstGeom prst="rect">
            <a:avLst/>
          </a:prstGeom>
          <a:gradFill>
            <a:gsLst>
              <a:gs pos="0">
                <a:srgbClr val="92D050"/>
              </a:gs>
              <a:gs pos="49000">
                <a:schemeClr val="lt1"/>
              </a:gs>
              <a:gs pos="100000">
                <a:schemeClr val="lt1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C: Orientado ao resultado</a:t>
            </a:r>
            <a:endParaRPr/>
          </a:p>
        </p:txBody>
      </p:sp>
      <p:sp>
        <p:nvSpPr>
          <p:cNvPr id="293" name="Google Shape;293;p16"/>
          <p:cNvSpPr/>
          <p:nvPr/>
        </p:nvSpPr>
        <p:spPr>
          <a:xfrm>
            <a:off x="7524328" y="1926059"/>
            <a:ext cx="1512168" cy="59406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Serviço Puro</a:t>
            </a:r>
            <a:endParaRPr/>
          </a:p>
        </p:txBody>
      </p:sp>
      <p:sp>
        <p:nvSpPr>
          <p:cNvPr id="294" name="Google Shape;294;p16"/>
          <p:cNvSpPr/>
          <p:nvPr/>
        </p:nvSpPr>
        <p:spPr>
          <a:xfrm>
            <a:off x="107504" y="1926059"/>
            <a:ext cx="1512168" cy="594066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Produto Puro</a:t>
            </a:r>
            <a:endParaRPr/>
          </a:p>
        </p:txBody>
      </p:sp>
      <p:sp>
        <p:nvSpPr>
          <p:cNvPr id="295" name="Google Shape;295;p16"/>
          <p:cNvSpPr/>
          <p:nvPr/>
        </p:nvSpPr>
        <p:spPr>
          <a:xfrm>
            <a:off x="5241777" y="1152920"/>
            <a:ext cx="2138536" cy="33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Componente de serviço (intangível)</a:t>
            </a:r>
            <a:endParaRPr/>
          </a:p>
        </p:txBody>
      </p:sp>
      <p:sp>
        <p:nvSpPr>
          <p:cNvPr id="296" name="Google Shape;296;p16"/>
          <p:cNvSpPr/>
          <p:nvPr/>
        </p:nvSpPr>
        <p:spPr>
          <a:xfrm>
            <a:off x="1691681" y="1539489"/>
            <a:ext cx="2138536" cy="33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Componente de produto (tangível)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7" name="Google Shape;297;p16"/>
          <p:cNvSpPr/>
          <p:nvPr/>
        </p:nvSpPr>
        <p:spPr>
          <a:xfrm>
            <a:off x="1691680" y="2574131"/>
            <a:ext cx="1800200" cy="1782198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lang="pt-BR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Relacionado a produto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pt-BR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Consultoria e aconselhamento</a:t>
            </a:r>
            <a:endParaRPr/>
          </a:p>
        </p:txBody>
      </p:sp>
      <p:sp>
        <p:nvSpPr>
          <p:cNvPr id="298" name="Google Shape;298;p16"/>
          <p:cNvSpPr/>
          <p:nvPr/>
        </p:nvSpPr>
        <p:spPr>
          <a:xfrm>
            <a:off x="3563889" y="2574131"/>
            <a:ext cx="2016224" cy="1782198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r>
              <a:rPr lang="pt-BR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Leasing de produto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r>
              <a:rPr lang="pt-BR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Aluguel ou compartilhamento de produto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r>
              <a:rPr lang="pt-BR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Compartilhamento simultâneo do uso </a:t>
            </a:r>
            <a:endParaRPr/>
          </a:p>
        </p:txBody>
      </p:sp>
      <p:sp>
        <p:nvSpPr>
          <p:cNvPr id="299" name="Google Shape;299;p16"/>
          <p:cNvSpPr/>
          <p:nvPr/>
        </p:nvSpPr>
        <p:spPr>
          <a:xfrm>
            <a:off x="5652121" y="2574131"/>
            <a:ext cx="1800200" cy="1782198"/>
          </a:xfrm>
          <a:prstGeom prst="rect">
            <a:avLst/>
          </a:prstGeom>
          <a:gradFill>
            <a:gsLst>
              <a:gs pos="0">
                <a:srgbClr val="92D050"/>
              </a:gs>
              <a:gs pos="49000">
                <a:schemeClr val="lt1"/>
              </a:gs>
              <a:gs pos="100000">
                <a:schemeClr val="lt1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r>
            <a:r>
              <a:rPr lang="pt-BR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Gerenciamento de atividade </a:t>
            </a:r>
            <a:r>
              <a:rPr lang="pt-BR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</a:t>
            </a:r>
            <a:r>
              <a:rPr lang="pt-BR" sz="90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outsourcing)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r>
            <a:r>
              <a:rPr lang="pt-BR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Pagamento pelo serviço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</a:t>
            </a:r>
            <a:r>
              <a:rPr lang="pt-BR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Resultado funcional</a:t>
            </a:r>
            <a:endParaRPr/>
          </a:p>
        </p:txBody>
      </p:sp>
      <p:sp>
        <p:nvSpPr>
          <p:cNvPr id="300" name="Google Shape;300;p16"/>
          <p:cNvSpPr txBox="1"/>
          <p:nvPr/>
        </p:nvSpPr>
        <p:spPr>
          <a:xfrm>
            <a:off x="3837665" y="4395527"/>
            <a:ext cx="191270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Adaptado de TUKKER (2004)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06983" y="854970"/>
            <a:ext cx="5530034" cy="267928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7"/>
          <p:cNvSpPr txBox="1"/>
          <p:nvPr/>
        </p:nvSpPr>
        <p:spPr>
          <a:xfrm>
            <a:off x="34289" y="3857276"/>
            <a:ext cx="9075420" cy="87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Weareables &amp; </a:t>
            </a:r>
            <a:endParaRPr/>
          </a:p>
          <a:p>
            <a:pPr marL="0" marR="0" lvl="0" indent="0" algn="ctr" rtl="0">
              <a:spcBef>
                <a:spcPts val="45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Quantified Self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19250" y="1218406"/>
            <a:ext cx="5905500" cy="3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8"/>
          <p:cNvSpPr txBox="1"/>
          <p:nvPr/>
        </p:nvSpPr>
        <p:spPr>
          <a:xfrm>
            <a:off x="2286986" y="429031"/>
            <a:ext cx="4570029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Quantified Self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2"/>
          <p:cNvCxnSpPr/>
          <p:nvPr/>
        </p:nvCxnSpPr>
        <p:spPr>
          <a:xfrm>
            <a:off x="1755957" y="2810296"/>
            <a:ext cx="444501" cy="0"/>
          </a:xfrm>
          <a:prstGeom prst="straightConnector1">
            <a:avLst/>
          </a:prstGeom>
          <a:noFill/>
          <a:ln w="50800" cap="flat" cmpd="sng">
            <a:solidFill>
              <a:srgbClr val="ED14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" name="Google Shape;177;p2"/>
          <p:cNvSpPr txBox="1"/>
          <p:nvPr/>
        </p:nvSpPr>
        <p:spPr>
          <a:xfrm>
            <a:off x="3820817" y="1139418"/>
            <a:ext cx="4610700" cy="3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encontro visa fomentar o conhecimento acerca de tecnologias exponenciais, tais como Internet das Coisas, aplicações em Inteligência Artificial, </a:t>
            </a:r>
            <a:r>
              <a:rPr lang="pt-BR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Biotecnologia, Veículos Aéreos Não Tripulados (VANTs) dentre outros.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Portanto, voltado à exposição de </a:t>
            </a:r>
            <a:r>
              <a:rPr lang="pt-BR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cases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boas práticas, deseja-se dessa maneira empoderar os alunos a discutir e fomentar a utilização de tais tecnologias para casos de uso reais de mercado, via utilização de metodologias baseadas em resolução de problemas.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Além de conteúdo teórico e expositivo, os alunos serão convidados a pensar, a nível macro de solução, em disrupções tecnológicas para cenários baseados em cases definidos pelos professores e convidados. </a:t>
            </a:r>
            <a:endParaRPr/>
          </a:p>
        </p:txBody>
      </p:sp>
      <p:pic>
        <p:nvPicPr>
          <p:cNvPr id="178" name="Google Shape;17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7380" y="4390224"/>
            <a:ext cx="129265" cy="4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"/>
          <p:cNvSpPr txBox="1"/>
          <p:nvPr/>
        </p:nvSpPr>
        <p:spPr>
          <a:xfrm>
            <a:off x="1031525" y="2192325"/>
            <a:ext cx="21657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b="0" i="0" u="none" strike="noStrike" cap="none">
                <a:solidFill>
                  <a:srgbClr val="626E73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3500" b="0" i="0" u="none" strike="noStrike" cap="none">
              <a:solidFill>
                <a:srgbClr val="626E7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/>
        </p:nvSpPr>
        <p:spPr>
          <a:xfrm>
            <a:off x="160020" y="227493"/>
            <a:ext cx="1268730" cy="70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F05524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DIY</a:t>
            </a:r>
            <a:endParaRPr/>
          </a:p>
        </p:txBody>
      </p:sp>
      <p:pic>
        <p:nvPicPr>
          <p:cNvPr id="318" name="Google Shape;3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293" y="1843861"/>
            <a:ext cx="1548251" cy="101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293" y="3320231"/>
            <a:ext cx="1548251" cy="13625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19"/>
          <p:cNvGrpSpPr/>
          <p:nvPr/>
        </p:nvGrpSpPr>
        <p:grpSpPr>
          <a:xfrm>
            <a:off x="3857144" y="1579721"/>
            <a:ext cx="4619294" cy="2920770"/>
            <a:chOff x="6096000" y="2705789"/>
            <a:chExt cx="4252776" cy="2689022"/>
          </a:xfrm>
        </p:grpSpPr>
        <p:pic>
          <p:nvPicPr>
            <p:cNvPr id="321" name="Google Shape;321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096000" y="3452789"/>
              <a:ext cx="3993931" cy="1942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1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744610" y="2705789"/>
              <a:ext cx="1604166" cy="10226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19"/>
          <p:cNvSpPr txBox="1"/>
          <p:nvPr/>
        </p:nvSpPr>
        <p:spPr>
          <a:xfrm>
            <a:off x="1645921" y="2690512"/>
            <a:ext cx="10070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Raspberry PI</a:t>
            </a:r>
            <a:endParaRPr/>
          </a:p>
        </p:txBody>
      </p:sp>
      <p:sp>
        <p:nvSpPr>
          <p:cNvPr id="324" name="Google Shape;324;p19"/>
          <p:cNvSpPr txBox="1"/>
          <p:nvPr/>
        </p:nvSpPr>
        <p:spPr>
          <a:xfrm>
            <a:off x="1645033" y="4500491"/>
            <a:ext cx="67197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Arduino</a:t>
            </a:r>
            <a:endParaRPr/>
          </a:p>
        </p:txBody>
      </p:sp>
      <p:sp>
        <p:nvSpPr>
          <p:cNvPr id="325" name="Google Shape;325;p19"/>
          <p:cNvSpPr txBox="1"/>
          <p:nvPr/>
        </p:nvSpPr>
        <p:spPr>
          <a:xfrm>
            <a:off x="7612932" y="4385074"/>
            <a:ext cx="100860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AIY Voice Kit</a:t>
            </a:r>
            <a:endParaRPr/>
          </a:p>
        </p:txBody>
      </p:sp>
      <p:sp>
        <p:nvSpPr>
          <p:cNvPr id="326" name="Google Shape;326;p19"/>
          <p:cNvSpPr txBox="1"/>
          <p:nvPr/>
        </p:nvSpPr>
        <p:spPr>
          <a:xfrm>
            <a:off x="4617247" y="4764454"/>
            <a:ext cx="42977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https://aiyprojects.withgoogle.com/voice/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0"/>
          <p:cNvPicPr preferRelativeResize="0"/>
          <p:nvPr/>
        </p:nvPicPr>
        <p:blipFill rotWithShape="1">
          <a:blip r:embed="rId3">
            <a:alphaModFix/>
          </a:blip>
          <a:srcRect r="52249"/>
          <a:stretch/>
        </p:blipFill>
        <p:spPr>
          <a:xfrm>
            <a:off x="0" y="3636"/>
            <a:ext cx="436626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0"/>
          <p:cNvSpPr txBox="1"/>
          <p:nvPr/>
        </p:nvSpPr>
        <p:spPr>
          <a:xfrm>
            <a:off x="4366260" y="375879"/>
            <a:ext cx="4320000" cy="70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VR + AR</a:t>
            </a:r>
            <a:endParaRPr/>
          </a:p>
        </p:txBody>
      </p:sp>
      <p:sp>
        <p:nvSpPr>
          <p:cNvPr id="333" name="Google Shape;333;p20"/>
          <p:cNvSpPr txBox="1"/>
          <p:nvPr/>
        </p:nvSpPr>
        <p:spPr>
          <a:xfrm>
            <a:off x="4366260" y="2276614"/>
            <a:ext cx="4320000" cy="59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Realidade Virtual e Realidade Aumentada</a:t>
            </a:r>
            <a:endParaRPr/>
          </a:p>
          <a:p>
            <a:pPr marL="0" marR="0" lvl="0" indent="0" algn="ctr" rtl="0">
              <a:spcBef>
                <a:spcPts val="45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fusão entre o mundo físico e o digital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/>
          <p:nvPr/>
        </p:nvSpPr>
        <p:spPr>
          <a:xfrm>
            <a:off x="1805940" y="391001"/>
            <a:ext cx="5509260" cy="3143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1"/>
          <p:cNvSpPr txBox="1">
            <a:spLocks noGrp="1"/>
          </p:cNvSpPr>
          <p:nvPr>
            <p:ph type="body" idx="1"/>
          </p:nvPr>
        </p:nvSpPr>
        <p:spPr>
          <a:xfrm>
            <a:off x="1805940" y="3854290"/>
            <a:ext cx="2770959" cy="11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Treinamento de Equipamentos</a:t>
            </a:r>
            <a:endParaRPr/>
          </a:p>
          <a:p>
            <a:pPr marL="257175" lvl="0" indent="-257175" algn="l" rtl="0">
              <a:spcBef>
                <a:spcPts val="709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Treinamento de Produção</a:t>
            </a:r>
            <a:endParaRPr/>
          </a:p>
          <a:p>
            <a:pPr marL="257175" lvl="0" indent="-257175" algn="l" rtl="0">
              <a:spcBef>
                <a:spcPts val="709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Colaboração</a:t>
            </a:r>
            <a:endParaRPr/>
          </a:p>
          <a:p>
            <a:pPr marL="257175" lvl="0" indent="-257175" algn="l" rtl="0">
              <a:spcBef>
                <a:spcPts val="709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Planejamento de fábrica</a:t>
            </a:r>
            <a:endParaRPr/>
          </a:p>
        </p:txBody>
      </p:sp>
      <p:pic>
        <p:nvPicPr>
          <p:cNvPr id="341" name="Google Shape;341;p21" descr="D:\Google Drive\Desktop\Industry-4.0-augmented-reality-and-virtual-reality-trends-and-application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4057" y="577465"/>
            <a:ext cx="4913027" cy="277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1"/>
          <p:cNvSpPr txBox="1"/>
          <p:nvPr/>
        </p:nvSpPr>
        <p:spPr>
          <a:xfrm>
            <a:off x="4885509" y="3854290"/>
            <a:ext cx="2485209" cy="11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Montagem</a:t>
            </a:r>
            <a:endParaRPr/>
          </a:p>
          <a:p>
            <a:pPr marL="342900" marR="0" lvl="0" indent="-342900" algn="l" rtl="0">
              <a:spcBef>
                <a:spcPts val="709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Segurança</a:t>
            </a:r>
            <a:endParaRPr/>
          </a:p>
          <a:p>
            <a:pPr marL="342900" marR="0" lvl="0" indent="-342900" algn="l" rtl="0">
              <a:spcBef>
                <a:spcPts val="709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Teste</a:t>
            </a:r>
            <a:endParaRPr/>
          </a:p>
          <a:p>
            <a:pPr marL="342900" marR="0" lvl="0" indent="-342900" algn="l" rtl="0">
              <a:spcBef>
                <a:spcPts val="709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Prototipação digital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 b="1"/>
              <a:t>1500km Journey in Virtual Reality cycle VR</a:t>
            </a:r>
            <a:endParaRPr/>
          </a:p>
        </p:txBody>
      </p:sp>
      <p:pic>
        <p:nvPicPr>
          <p:cNvPr id="354" name="Google Shape;354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238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3"/>
          <p:cNvSpPr/>
          <p:nvPr/>
        </p:nvSpPr>
        <p:spPr>
          <a:xfrm>
            <a:off x="2086480" y="4727402"/>
            <a:ext cx="49710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https://www.youtube.com/watch?v=t0TNiDNbUDc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/>
          </a:p>
        </p:txBody>
      </p:sp>
      <p:pic>
        <p:nvPicPr>
          <p:cNvPr id="361" name="Google Shape;361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238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4"/>
          <p:cNvSpPr/>
          <p:nvPr/>
        </p:nvSpPr>
        <p:spPr>
          <a:xfrm>
            <a:off x="1716686" y="4399745"/>
            <a:ext cx="50975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pt-BR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www.youtube.com</a:t>
            </a: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pt-BR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watch?v</a:t>
            </a: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=FlF9wUgI1qs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>
            <a:spLocks noGrp="1"/>
          </p:cNvSpPr>
          <p:nvPr>
            <p:ph type="body" idx="1"/>
          </p:nvPr>
        </p:nvSpPr>
        <p:spPr>
          <a:xfrm>
            <a:off x="472345" y="629917"/>
            <a:ext cx="409965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pt-BR" sz="1500"/>
              <a:t>"Searching with Google Translate in Arabic, we managed to find two handicam videos of the explosion and traced the location to find out exactly where and when it happened"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pt-BR" sz="1500"/>
              <a:t>"We pulled still frames from the videos, created panoramic shots, and used those to build the Aleppo neighborhood hit by the blast. For the refugee camp, we sent a team to the camp to record the situation. The audio is all real, which really creates a sense of presence."</a:t>
            </a:r>
            <a:endParaRPr sz="1500"/>
          </a:p>
        </p:txBody>
      </p:sp>
      <p:pic>
        <p:nvPicPr>
          <p:cNvPr id="368" name="Google Shape;36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6036" y="634959"/>
            <a:ext cx="3923928" cy="338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5"/>
          <p:cNvSpPr/>
          <p:nvPr/>
        </p:nvSpPr>
        <p:spPr>
          <a:xfrm>
            <a:off x="457200" y="4190664"/>
            <a:ext cx="8229600" cy="86774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5"/>
          <p:cNvSpPr txBox="1"/>
          <p:nvPr/>
        </p:nvSpPr>
        <p:spPr>
          <a:xfrm>
            <a:off x="457200" y="4311225"/>
            <a:ext cx="8229600" cy="626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Project Syria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https://youtu.be/HtZrSb84JPE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/>
          </a:p>
        </p:txBody>
      </p:sp>
      <p:pic>
        <p:nvPicPr>
          <p:cNvPr id="376" name="Google Shape;376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670" t="19724" r="34737" b="11862"/>
          <a:stretch/>
        </p:blipFill>
        <p:spPr>
          <a:xfrm>
            <a:off x="-20098" y="1196589"/>
            <a:ext cx="9184197" cy="3949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27"/>
          <p:cNvPicPr preferRelativeResize="0"/>
          <p:nvPr/>
        </p:nvPicPr>
        <p:blipFill rotWithShape="1">
          <a:blip r:embed="rId3">
            <a:alphaModFix/>
          </a:blip>
          <a:srcRect r="52625"/>
          <a:stretch/>
        </p:blipFill>
        <p:spPr>
          <a:xfrm>
            <a:off x="0" y="3636"/>
            <a:ext cx="433197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7"/>
          <p:cNvSpPr txBox="1"/>
          <p:nvPr/>
        </p:nvSpPr>
        <p:spPr>
          <a:xfrm>
            <a:off x="4366260" y="379727"/>
            <a:ext cx="4320000" cy="139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Inteligência</a:t>
            </a:r>
            <a:endParaRPr/>
          </a:p>
          <a:p>
            <a:pPr marL="0" marR="0" lvl="0" indent="0" algn="ctr" rtl="0">
              <a:spcBef>
                <a:spcPts val="45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Artificial</a:t>
            </a:r>
            <a:endParaRPr/>
          </a:p>
        </p:txBody>
      </p:sp>
      <p:sp>
        <p:nvSpPr>
          <p:cNvPr id="383" name="Google Shape;383;p27"/>
          <p:cNvSpPr txBox="1"/>
          <p:nvPr/>
        </p:nvSpPr>
        <p:spPr>
          <a:xfrm>
            <a:off x="4366260" y="2308674"/>
            <a:ext cx="4320000" cy="53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Sistemas computacionais inspirados na Inteligência Humana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111" y="-15205"/>
            <a:ext cx="9201488" cy="412359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8"/>
          <p:cNvSpPr/>
          <p:nvPr/>
        </p:nvSpPr>
        <p:spPr>
          <a:xfrm>
            <a:off x="-31111" y="2220305"/>
            <a:ext cx="9201488" cy="29255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8"/>
          <p:cNvSpPr/>
          <p:nvPr/>
        </p:nvSpPr>
        <p:spPr>
          <a:xfrm>
            <a:off x="3343105" y="1615771"/>
            <a:ext cx="2453054" cy="1191419"/>
          </a:xfrm>
          <a:prstGeom prst="rect">
            <a:avLst/>
          </a:prstGeom>
          <a:solidFill>
            <a:srgbClr val="F0552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8"/>
          <p:cNvSpPr txBox="1"/>
          <p:nvPr/>
        </p:nvSpPr>
        <p:spPr>
          <a:xfrm>
            <a:off x="3343105" y="1797113"/>
            <a:ext cx="2453054" cy="83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AI</a:t>
            </a:r>
            <a:endParaRPr/>
          </a:p>
        </p:txBody>
      </p:sp>
      <p:sp>
        <p:nvSpPr>
          <p:cNvPr id="392" name="Google Shape;392;p28"/>
          <p:cNvSpPr txBox="1"/>
          <p:nvPr/>
        </p:nvSpPr>
        <p:spPr>
          <a:xfrm>
            <a:off x="1805465" y="3592644"/>
            <a:ext cx="5528333" cy="77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3F3F3F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“A capacidade de um sistema se adaptar tendo </a:t>
            </a:r>
            <a:endParaRPr/>
          </a:p>
          <a:p>
            <a:pPr marL="0" marR="0" lvl="0" indent="0" algn="ctr" rtl="0">
              <a:spcBef>
                <a:spcPts val="45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3F3F3F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recursos e conhecimento insuficientes</a:t>
            </a:r>
            <a:r>
              <a:rPr lang="pt-BR" sz="2100">
                <a:solidFill>
                  <a:srgbClr val="3F3F3F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.”</a:t>
            </a:r>
            <a:endParaRPr/>
          </a:p>
        </p:txBody>
      </p:sp>
      <p:sp>
        <p:nvSpPr>
          <p:cNvPr id="393" name="Google Shape;393;p28"/>
          <p:cNvSpPr txBox="1"/>
          <p:nvPr/>
        </p:nvSpPr>
        <p:spPr>
          <a:xfrm>
            <a:off x="7811627" y="4700381"/>
            <a:ext cx="1121358" cy="25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F3F3F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WANG (2006)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112" y="-2090191"/>
            <a:ext cx="9201489" cy="608296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9"/>
          <p:cNvSpPr/>
          <p:nvPr/>
        </p:nvSpPr>
        <p:spPr>
          <a:xfrm>
            <a:off x="-31111" y="2877466"/>
            <a:ext cx="9201488" cy="22595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9"/>
          <p:cNvSpPr/>
          <p:nvPr/>
        </p:nvSpPr>
        <p:spPr>
          <a:xfrm>
            <a:off x="3343105" y="2211481"/>
            <a:ext cx="2453054" cy="1191419"/>
          </a:xfrm>
          <a:prstGeom prst="rect">
            <a:avLst/>
          </a:prstGeom>
          <a:solidFill>
            <a:srgbClr val="F0552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9"/>
          <p:cNvSpPr txBox="1"/>
          <p:nvPr/>
        </p:nvSpPr>
        <p:spPr>
          <a:xfrm>
            <a:off x="3343105" y="2392823"/>
            <a:ext cx="2453054" cy="83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AGI</a:t>
            </a:r>
            <a:endParaRPr/>
          </a:p>
        </p:txBody>
      </p:sp>
      <p:sp>
        <p:nvSpPr>
          <p:cNvPr id="402" name="Google Shape;402;p29"/>
          <p:cNvSpPr txBox="1"/>
          <p:nvPr/>
        </p:nvSpPr>
        <p:spPr>
          <a:xfrm>
            <a:off x="6022732" y="4700381"/>
            <a:ext cx="2910254" cy="25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F3F3F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PENACCIN e GOERTZEL (2007)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/>
          <p:nvPr/>
        </p:nvSpPr>
        <p:spPr>
          <a:xfrm>
            <a:off x="0" y="0"/>
            <a:ext cx="9141713" cy="51482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3"/>
          <p:cNvPicPr preferRelativeResize="0"/>
          <p:nvPr/>
        </p:nvPicPr>
        <p:blipFill rotWithShape="1">
          <a:blip r:embed="rId3">
            <a:alphaModFix/>
          </a:blip>
          <a:srcRect l="92" r="2" b="2"/>
          <a:stretch/>
        </p:blipFill>
        <p:spPr>
          <a:xfrm>
            <a:off x="-2285" y="10"/>
            <a:ext cx="9143999" cy="514825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"/>
          <p:cNvSpPr/>
          <p:nvPr/>
        </p:nvSpPr>
        <p:spPr>
          <a:xfrm>
            <a:off x="0" y="1657234"/>
            <a:ext cx="9143999" cy="237380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0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99455" y="1435381"/>
            <a:ext cx="7543800" cy="268356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900" b="0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O que é Tecnologia?</a:t>
            </a:r>
            <a:endParaRPr sz="3900" b="0" i="0" u="none" strike="noStrike" cap="none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544" y="-2680069"/>
            <a:ext cx="9164544" cy="6082967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0"/>
          <p:cNvSpPr/>
          <p:nvPr/>
        </p:nvSpPr>
        <p:spPr>
          <a:xfrm>
            <a:off x="-31111" y="2877466"/>
            <a:ext cx="9201488" cy="22595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0"/>
          <p:cNvSpPr/>
          <p:nvPr/>
        </p:nvSpPr>
        <p:spPr>
          <a:xfrm>
            <a:off x="2858514" y="2211481"/>
            <a:ext cx="3422236" cy="1191419"/>
          </a:xfrm>
          <a:prstGeom prst="rect">
            <a:avLst/>
          </a:prstGeom>
          <a:solidFill>
            <a:srgbClr val="F0552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0"/>
          <p:cNvSpPr txBox="1"/>
          <p:nvPr/>
        </p:nvSpPr>
        <p:spPr>
          <a:xfrm>
            <a:off x="2858514" y="2392824"/>
            <a:ext cx="3422236" cy="83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Narrow AI</a:t>
            </a:r>
            <a:endParaRPr/>
          </a:p>
        </p:txBody>
      </p:sp>
      <p:sp>
        <p:nvSpPr>
          <p:cNvPr id="411" name="Google Shape;411;p30"/>
          <p:cNvSpPr txBox="1"/>
          <p:nvPr/>
        </p:nvSpPr>
        <p:spPr>
          <a:xfrm>
            <a:off x="6022732" y="4451596"/>
            <a:ext cx="2910254" cy="5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F3F3F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PENACCIN e GOERTZEL (2007)</a:t>
            </a:r>
            <a:endParaRPr/>
          </a:p>
          <a:p>
            <a:pPr marL="0" marR="0" lvl="0" indent="0" algn="r" rtl="0">
              <a:spcBef>
                <a:spcPts val="45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F3F3F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Imagem: Mobiag website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1"/>
          <p:cNvSpPr txBox="1">
            <a:spLocks noGrp="1"/>
          </p:cNvSpPr>
          <p:nvPr>
            <p:ph type="title"/>
          </p:nvPr>
        </p:nvSpPr>
        <p:spPr>
          <a:xfrm>
            <a:off x="457200" y="120253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05524"/>
              </a:buClr>
              <a:buSzPts val="4100"/>
              <a:buFont typeface="Signika Negative"/>
              <a:buNone/>
            </a:pPr>
            <a:r>
              <a:rPr lang="pt-BR" sz="4100" b="1">
                <a:solidFill>
                  <a:srgbClr val="F05524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TRANSVERSAL</a:t>
            </a:r>
            <a:endParaRPr/>
          </a:p>
        </p:txBody>
      </p:sp>
      <p:sp>
        <p:nvSpPr>
          <p:cNvPr id="417" name="Google Shape;417;p31"/>
          <p:cNvSpPr txBox="1">
            <a:spLocks noGrp="1"/>
          </p:cNvSpPr>
          <p:nvPr>
            <p:ph type="body" idx="1"/>
          </p:nvPr>
        </p:nvSpPr>
        <p:spPr>
          <a:xfrm>
            <a:off x="457200" y="1201264"/>
            <a:ext cx="8229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57175" lvl="0" indent="-25717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b="1">
                <a:solidFill>
                  <a:schemeClr val="lt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SAÚDE, EDUCAÇÃO, SEGURANÇA, TRANSPORTES, TELECOMUNICAÇÕES, DISTRIBUIÇÃO DE ÁGUA, DISTRIBUIÇÃO DE ENERGIA, MEIO AMBIENTE, DIREITO, MARKETING, VENDAS ETC.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32"/>
          <p:cNvPicPr preferRelativeResize="0"/>
          <p:nvPr/>
        </p:nvPicPr>
        <p:blipFill rotWithShape="1">
          <a:blip r:embed="rId3">
            <a:alphaModFix/>
          </a:blip>
          <a:srcRect r="53250"/>
          <a:stretch/>
        </p:blipFill>
        <p:spPr>
          <a:xfrm>
            <a:off x="0" y="3636"/>
            <a:ext cx="427482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2"/>
          <p:cNvSpPr txBox="1"/>
          <p:nvPr/>
        </p:nvSpPr>
        <p:spPr>
          <a:xfrm>
            <a:off x="4366260" y="379727"/>
            <a:ext cx="4320000" cy="70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Robótica Avançada</a:t>
            </a:r>
            <a:endParaRPr/>
          </a:p>
        </p:txBody>
      </p:sp>
      <p:sp>
        <p:nvSpPr>
          <p:cNvPr id="424" name="Google Shape;424;p32"/>
          <p:cNvSpPr txBox="1"/>
          <p:nvPr/>
        </p:nvSpPr>
        <p:spPr>
          <a:xfrm>
            <a:off x="4366260" y="2424091"/>
            <a:ext cx="4320000" cy="30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Robôs inteligentes e cooperativos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3" descr="Resultado de imagem para LOGO DUOLINGO"/>
          <p:cNvSpPr/>
          <p:nvPr/>
        </p:nvSpPr>
        <p:spPr>
          <a:xfrm>
            <a:off x="116681" y="-763190"/>
            <a:ext cx="16002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3" descr="Resultado de imagem para LOGO DUOLINGO"/>
          <p:cNvSpPr/>
          <p:nvPr/>
        </p:nvSpPr>
        <p:spPr>
          <a:xfrm>
            <a:off x="116681" y="-763190"/>
            <a:ext cx="16002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6841" y="2381"/>
            <a:ext cx="34303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81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5"/>
          <p:cNvPicPr preferRelativeResize="0"/>
          <p:nvPr/>
        </p:nvPicPr>
        <p:blipFill rotWithShape="1">
          <a:blip r:embed="rId3">
            <a:alphaModFix/>
          </a:blip>
          <a:srcRect r="54625"/>
          <a:stretch/>
        </p:blipFill>
        <p:spPr>
          <a:xfrm>
            <a:off x="0" y="3636"/>
            <a:ext cx="414909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5"/>
          <p:cNvSpPr txBox="1"/>
          <p:nvPr/>
        </p:nvSpPr>
        <p:spPr>
          <a:xfrm>
            <a:off x="4366260" y="375879"/>
            <a:ext cx="4320000" cy="70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Impressão 3D</a:t>
            </a:r>
            <a:endParaRPr/>
          </a:p>
        </p:txBody>
      </p:sp>
      <p:sp>
        <p:nvSpPr>
          <p:cNvPr id="443" name="Google Shape;443;p35"/>
          <p:cNvSpPr txBox="1"/>
          <p:nvPr/>
        </p:nvSpPr>
        <p:spPr>
          <a:xfrm>
            <a:off x="4366260" y="2424091"/>
            <a:ext cx="4320000" cy="30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Manufatura aditiva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6"/>
          <p:cNvPicPr preferRelativeResize="0"/>
          <p:nvPr/>
        </p:nvPicPr>
        <p:blipFill rotWithShape="1">
          <a:blip r:embed="rId3">
            <a:alphaModFix/>
          </a:blip>
          <a:srcRect r="77875"/>
          <a:stretch/>
        </p:blipFill>
        <p:spPr>
          <a:xfrm>
            <a:off x="7120890" y="2381"/>
            <a:ext cx="202311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6"/>
          <p:cNvPicPr preferRelativeResize="0"/>
          <p:nvPr/>
        </p:nvPicPr>
        <p:blipFill rotWithShape="1">
          <a:blip r:embed="rId3">
            <a:alphaModFix/>
          </a:blip>
          <a:srcRect r="75625"/>
          <a:stretch/>
        </p:blipFill>
        <p:spPr>
          <a:xfrm>
            <a:off x="0" y="2381"/>
            <a:ext cx="2228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7313" y="2381"/>
            <a:ext cx="6429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829" y="2381"/>
            <a:ext cx="91596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2381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81"/>
            <a:ext cx="77152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0750" y="3377411"/>
            <a:ext cx="3143250" cy="1767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/>
          <p:nvPr/>
        </p:nvSpPr>
        <p:spPr>
          <a:xfrm>
            <a:off x="7788925" y="0"/>
            <a:ext cx="1355075" cy="93643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876"/>
            <a:ext cx="9144286" cy="469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40"/>
          <p:cNvPicPr preferRelativeResize="0"/>
          <p:nvPr/>
        </p:nvPicPr>
        <p:blipFill rotWithShape="1">
          <a:blip r:embed="rId3">
            <a:alphaModFix/>
          </a:blip>
          <a:srcRect r="53125"/>
          <a:stretch/>
        </p:blipFill>
        <p:spPr>
          <a:xfrm>
            <a:off x="0" y="3636"/>
            <a:ext cx="428625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0"/>
          <p:cNvSpPr txBox="1"/>
          <p:nvPr/>
        </p:nvSpPr>
        <p:spPr>
          <a:xfrm>
            <a:off x="4366260" y="375879"/>
            <a:ext cx="4320000" cy="70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BlockChain</a:t>
            </a:r>
            <a:endParaRPr sz="4100" b="1">
              <a:solidFill>
                <a:srgbClr val="595959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sp>
        <p:nvSpPr>
          <p:cNvPr id="476" name="Google Shape;476;p40"/>
          <p:cNvSpPr txBox="1"/>
          <p:nvPr/>
        </p:nvSpPr>
        <p:spPr>
          <a:xfrm>
            <a:off x="4366260" y="2424091"/>
            <a:ext cx="4320000" cy="30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Transações e armazenamento seguros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1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/>
          </a:p>
        </p:txBody>
      </p:sp>
      <p:sp>
        <p:nvSpPr>
          <p:cNvPr id="482" name="Google Shape;482;p41"/>
          <p:cNvSpPr txBox="1">
            <a:spLocks noGrp="1"/>
          </p:cNvSpPr>
          <p:nvPr>
            <p:ph type="body" idx="1"/>
          </p:nvPr>
        </p:nvSpPr>
        <p:spPr>
          <a:xfrm>
            <a:off x="457200" y="1201264"/>
            <a:ext cx="8229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75" lvl="0" indent="-1047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483" name="Google Shape;48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636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1"/>
          <p:cNvSpPr/>
          <p:nvPr/>
        </p:nvSpPr>
        <p:spPr>
          <a:xfrm>
            <a:off x="114300" y="2381"/>
            <a:ext cx="4606290" cy="9486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1"/>
          <p:cNvSpPr txBox="1"/>
          <p:nvPr/>
        </p:nvSpPr>
        <p:spPr>
          <a:xfrm>
            <a:off x="400590" y="182292"/>
            <a:ext cx="4320000" cy="70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Além do Bitcoin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636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2"/>
          <p:cNvSpPr txBox="1"/>
          <p:nvPr/>
        </p:nvSpPr>
        <p:spPr>
          <a:xfrm>
            <a:off x="400590" y="182292"/>
            <a:ext cx="4320000" cy="70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Como funciona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3" descr="Resultado de imagem para LOGO DUOLINGO"/>
          <p:cNvSpPr/>
          <p:nvPr/>
        </p:nvSpPr>
        <p:spPr>
          <a:xfrm>
            <a:off x="116681" y="-763190"/>
            <a:ext cx="16002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3" descr="Resultado de imagem para LOGO DUOLINGO"/>
          <p:cNvSpPr/>
          <p:nvPr/>
        </p:nvSpPr>
        <p:spPr>
          <a:xfrm>
            <a:off x="116681" y="-763190"/>
            <a:ext cx="16002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43"/>
          <p:cNvSpPr txBox="1"/>
          <p:nvPr/>
        </p:nvSpPr>
        <p:spPr>
          <a:xfrm>
            <a:off x="2412000" y="2437907"/>
            <a:ext cx="4320000" cy="53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3F3F3F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CORRIDA DO OURO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4"/>
          <p:cNvPicPr preferRelativeResize="0"/>
          <p:nvPr/>
        </p:nvPicPr>
        <p:blipFill rotWithShape="1">
          <a:blip r:embed="rId3">
            <a:alphaModFix/>
          </a:blip>
          <a:srcRect r="53625"/>
          <a:stretch/>
        </p:blipFill>
        <p:spPr>
          <a:xfrm>
            <a:off x="0" y="3636"/>
            <a:ext cx="424053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4"/>
          <p:cNvSpPr txBox="1"/>
          <p:nvPr/>
        </p:nvSpPr>
        <p:spPr>
          <a:xfrm>
            <a:off x="4366260" y="375879"/>
            <a:ext cx="4320000" cy="70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Drones</a:t>
            </a:r>
            <a:endParaRPr/>
          </a:p>
        </p:txBody>
      </p:sp>
      <p:sp>
        <p:nvSpPr>
          <p:cNvPr id="505" name="Google Shape;505;p44"/>
          <p:cNvSpPr txBox="1"/>
          <p:nvPr/>
        </p:nvSpPr>
        <p:spPr>
          <a:xfrm>
            <a:off x="4366260" y="2276614"/>
            <a:ext cx="4320000" cy="59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Robôs que voam</a:t>
            </a:r>
            <a:endParaRPr/>
          </a:p>
          <a:p>
            <a:pPr marL="0" marR="0" lvl="0" indent="0" algn="ctr" rtl="0">
              <a:spcBef>
                <a:spcPts val="45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(não só)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8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15" y="-477679"/>
            <a:ext cx="9155430" cy="610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8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8"/>
          <p:cNvSpPr/>
          <p:nvPr/>
        </p:nvSpPr>
        <p:spPr>
          <a:xfrm>
            <a:off x="0" y="2381"/>
            <a:ext cx="9144000" cy="5143500"/>
          </a:xfrm>
          <a:prstGeom prst="rect">
            <a:avLst/>
          </a:prstGeom>
          <a:solidFill>
            <a:srgbClr val="F0552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8"/>
          <p:cNvSpPr txBox="1"/>
          <p:nvPr/>
        </p:nvSpPr>
        <p:spPr>
          <a:xfrm>
            <a:off x="1644160" y="1933797"/>
            <a:ext cx="4185138" cy="70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chemeClr val="lt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E O TRABALHO?</a:t>
            </a:r>
            <a:endParaRPr/>
          </a:p>
        </p:txBody>
      </p:sp>
      <p:sp>
        <p:nvSpPr>
          <p:cNvPr id="530" name="Google Shape;530;p48"/>
          <p:cNvSpPr/>
          <p:nvPr/>
        </p:nvSpPr>
        <p:spPr>
          <a:xfrm>
            <a:off x="0" y="1407751"/>
            <a:ext cx="1292470" cy="17496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 txBox="1"/>
          <p:nvPr/>
        </p:nvSpPr>
        <p:spPr>
          <a:xfrm>
            <a:off x="1" y="1820158"/>
            <a:ext cx="1688123" cy="1008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-3429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3F3F3F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sp>
        <p:nvSpPr>
          <p:cNvPr id="536" name="Google Shape;536;p49"/>
          <p:cNvSpPr txBox="1"/>
          <p:nvPr/>
        </p:nvSpPr>
        <p:spPr>
          <a:xfrm>
            <a:off x="2590122" y="1052467"/>
            <a:ext cx="4537696" cy="304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Mudam </a:t>
            </a:r>
            <a:r>
              <a:rPr lang="pt-BR" sz="3000" b="1">
                <a:solidFill>
                  <a:srgbClr val="F05524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“O QUE” </a:t>
            </a:r>
            <a:r>
              <a:rPr lang="pt-BR" sz="3200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fazemos</a:t>
            </a:r>
            <a:endParaRPr/>
          </a:p>
          <a:p>
            <a:pPr marL="342900" marR="0" lvl="0" indent="-3429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Mudam </a:t>
            </a:r>
            <a:r>
              <a:rPr lang="pt-BR" sz="3000" b="1">
                <a:solidFill>
                  <a:srgbClr val="F05524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“COMO” </a:t>
            </a:r>
            <a:r>
              <a:rPr lang="pt-BR" sz="3200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fazemos</a:t>
            </a:r>
            <a:endParaRPr/>
          </a:p>
          <a:p>
            <a:pPr marL="342900" marR="0" lvl="0" indent="-3429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Mudam </a:t>
            </a:r>
            <a:r>
              <a:rPr lang="pt-BR" sz="3000" b="1">
                <a:solidFill>
                  <a:srgbClr val="F05524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“QUEM” </a:t>
            </a:r>
            <a:r>
              <a:rPr lang="pt-BR" sz="3200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somos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639BA57-CC05-0D0B-89D0-5380B45B4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56592"/>
            <a:ext cx="7772400" cy="437769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54166" y="564356"/>
            <a:ext cx="5435669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51"/>
          <p:cNvPicPr preferRelativeResize="0"/>
          <p:nvPr/>
        </p:nvPicPr>
        <p:blipFill rotWithShape="1">
          <a:blip r:embed="rId3">
            <a:alphaModFix/>
          </a:blip>
          <a:srcRect l="64500" t="41107" r="21625" b="32757"/>
          <a:stretch/>
        </p:blipFill>
        <p:spPr>
          <a:xfrm>
            <a:off x="3643109" y="1281809"/>
            <a:ext cx="1857783" cy="1967424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1"/>
          <p:cNvSpPr txBox="1"/>
          <p:nvPr/>
        </p:nvSpPr>
        <p:spPr>
          <a:xfrm>
            <a:off x="2412000" y="3460539"/>
            <a:ext cx="4320000" cy="53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EDUCAÇÃO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2"/>
          <p:cNvSpPr txBox="1"/>
          <p:nvPr/>
        </p:nvSpPr>
        <p:spPr>
          <a:xfrm>
            <a:off x="971605" y="1629054"/>
            <a:ext cx="7127875" cy="189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F05524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HARD SKILLS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 b="1">
                <a:solidFill>
                  <a:srgbClr val="7F7F7F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+</a:t>
            </a:r>
            <a:endParaRPr sz="1500" b="1">
              <a:solidFill>
                <a:srgbClr val="7F7F7F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F05524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SOFT SKILLS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3"/>
          <p:cNvSpPr txBox="1"/>
          <p:nvPr/>
        </p:nvSpPr>
        <p:spPr>
          <a:xfrm>
            <a:off x="2638131" y="263131"/>
            <a:ext cx="3871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Disrupção vs. Exponenciação</a:t>
            </a:r>
            <a:endParaRPr/>
          </a:p>
        </p:txBody>
      </p:sp>
      <p:pic>
        <p:nvPicPr>
          <p:cNvPr id="558" name="Google Shape;558;p53" descr="Diagra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076" y="820359"/>
            <a:ext cx="7483472" cy="412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4"/>
          <p:cNvSpPr txBox="1"/>
          <p:nvPr/>
        </p:nvSpPr>
        <p:spPr>
          <a:xfrm>
            <a:off x="2638131" y="263131"/>
            <a:ext cx="3871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Disrupção vs. Exponenciação</a:t>
            </a:r>
            <a:endParaRPr/>
          </a:p>
        </p:txBody>
      </p:sp>
      <p:pic>
        <p:nvPicPr>
          <p:cNvPr id="564" name="Google Shape;564;p54" descr="Gráfico, Gráfico de linh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8658" y="970857"/>
            <a:ext cx="6206292" cy="391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/>
          <p:nvPr/>
        </p:nvSpPr>
        <p:spPr>
          <a:xfrm>
            <a:off x="2638131" y="263131"/>
            <a:ext cx="3871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Disrupção vs. Exponenciação</a:t>
            </a:r>
            <a:endParaRPr/>
          </a:p>
        </p:txBody>
      </p:sp>
      <p:pic>
        <p:nvPicPr>
          <p:cNvPr id="570" name="Google Shape;570;p55" descr="Text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4747" y="1241321"/>
            <a:ext cx="6880141" cy="3436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6"/>
          <p:cNvSpPr txBox="1"/>
          <p:nvPr/>
        </p:nvSpPr>
        <p:spPr>
          <a:xfrm>
            <a:off x="2638131" y="263131"/>
            <a:ext cx="3871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Disrupção vs. Exponenciação</a:t>
            </a:r>
            <a:endParaRPr/>
          </a:p>
        </p:txBody>
      </p:sp>
      <p:pic>
        <p:nvPicPr>
          <p:cNvPr id="576" name="Google Shape;576;p56" descr="Uma imagem contendo Linha do temp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5167" y="1006583"/>
            <a:ext cx="5775340" cy="390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7"/>
          <p:cNvSpPr txBox="1"/>
          <p:nvPr/>
        </p:nvSpPr>
        <p:spPr>
          <a:xfrm>
            <a:off x="2638131" y="263131"/>
            <a:ext cx="3871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Disrupção vs. Exponenciação</a:t>
            </a:r>
            <a:endParaRPr/>
          </a:p>
        </p:txBody>
      </p:sp>
      <p:sp>
        <p:nvSpPr>
          <p:cNvPr id="582" name="Google Shape;582;p57"/>
          <p:cNvSpPr txBox="1"/>
          <p:nvPr/>
        </p:nvSpPr>
        <p:spPr>
          <a:xfrm>
            <a:off x="1131913" y="1405133"/>
            <a:ext cx="6880330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 organização exponencial (</a:t>
            </a:r>
            <a:r>
              <a:rPr lang="pt-BR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ExO</a:t>
            </a:r>
            <a:r>
              <a:rPr lang="pt-B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é aquela cujo impacto é desproporcionalmente grande, ao menos </a:t>
            </a:r>
            <a:r>
              <a:rPr lang="pt-BR" sz="2800" dirty="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10x maior</a:t>
            </a:r>
            <a:r>
              <a:rPr lang="pt-B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comparada aos seus pares por conta do uso de </a:t>
            </a:r>
            <a:r>
              <a:rPr lang="pt-BR" sz="2800" dirty="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técnicas exponenciais</a:t>
            </a:r>
            <a:r>
              <a:rPr lang="pt-B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quais fomentam </a:t>
            </a:r>
            <a:r>
              <a:rPr lang="pt-BR" sz="2800" dirty="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acelerações tecnológicas</a:t>
            </a:r>
            <a:r>
              <a:rPr lang="pt-B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8"/>
          <p:cNvSpPr txBox="1"/>
          <p:nvPr/>
        </p:nvSpPr>
        <p:spPr>
          <a:xfrm>
            <a:off x="2638131" y="263131"/>
            <a:ext cx="3871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Organizações Exponenciais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8" name="Google Shape;588;p58" descr="Logotipo, nome da empres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5154" y="885203"/>
            <a:ext cx="6253303" cy="3819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9"/>
          <p:cNvSpPr txBox="1"/>
          <p:nvPr/>
        </p:nvSpPr>
        <p:spPr>
          <a:xfrm>
            <a:off x="2638131" y="263131"/>
            <a:ext cx="3871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Organizações Exponenciais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" name="Google Shape;594;p59" descr="Interface gráfica do usuário, Texto, Aplicativ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8743" y="2831213"/>
            <a:ext cx="3745951" cy="2074652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9"/>
          <p:cNvSpPr txBox="1"/>
          <p:nvPr/>
        </p:nvSpPr>
        <p:spPr>
          <a:xfrm>
            <a:off x="1335684" y="1076184"/>
            <a:ext cx="6472886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Singularity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University: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Educar indivíduos e organizações obre </a:t>
            </a:r>
            <a:r>
              <a:rPr lang="pt-BR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tecnologias exponenciais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Capacitar líderes com </a:t>
            </a:r>
            <a:r>
              <a:rPr lang="pt-BR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mentalidade de abundância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Criação de </a:t>
            </a:r>
            <a:r>
              <a:rPr lang="pt-BR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comunidades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resolução de grandes desafios.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9534A46-BB3B-B304-3D8C-BCB77F247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64543"/>
            <a:ext cx="7772400" cy="437769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0"/>
          <p:cNvSpPr txBox="1"/>
          <p:nvPr/>
        </p:nvSpPr>
        <p:spPr>
          <a:xfrm>
            <a:off x="2638131" y="263131"/>
            <a:ext cx="3871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Organizações Exponenciais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1" name="Google Shape;601;p60" descr="Uma imagem contendo Text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1135" y="1006792"/>
            <a:ext cx="6441355" cy="356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1"/>
          <p:cNvSpPr txBox="1"/>
          <p:nvPr/>
        </p:nvSpPr>
        <p:spPr>
          <a:xfrm>
            <a:off x="2638131" y="263131"/>
            <a:ext cx="3871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Organizações Exponenciais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7" name="Google Shape;607;p61" descr="Uma imagem contendo Polígon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2678" y="1424763"/>
            <a:ext cx="6010404" cy="2544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2"/>
          <p:cNvSpPr txBox="1"/>
          <p:nvPr/>
        </p:nvSpPr>
        <p:spPr>
          <a:xfrm>
            <a:off x="2638131" y="263131"/>
            <a:ext cx="3871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Efeitos da Aceleração Exponencial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3" name="Google Shape;613;p62" descr="Linha do temp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8969" y="1117836"/>
            <a:ext cx="6425683" cy="3683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3"/>
          <p:cNvSpPr txBox="1"/>
          <p:nvPr/>
        </p:nvSpPr>
        <p:spPr>
          <a:xfrm>
            <a:off x="2638131" y="263131"/>
            <a:ext cx="387150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Efeitos da Aceleração Exponencial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36C09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pic>
        <p:nvPicPr>
          <p:cNvPr id="619" name="Google Shape;619;p63" descr="Diagra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902" y="872260"/>
            <a:ext cx="7083863" cy="410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4"/>
          <p:cNvSpPr txBox="1"/>
          <p:nvPr/>
        </p:nvSpPr>
        <p:spPr>
          <a:xfrm>
            <a:off x="2638131" y="263131"/>
            <a:ext cx="387150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Efeitos da Aceleração Exponencial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36C09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pic>
        <p:nvPicPr>
          <p:cNvPr id="625" name="Google Shape;625;p64" descr="Chat GPT Achieved One Million Users in Record Time - Revolutionizing  Time-Saving in Various Fields / Digital Information Worl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576" y="702000"/>
            <a:ext cx="4306626" cy="43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5"/>
          <p:cNvSpPr txBox="1"/>
          <p:nvPr/>
        </p:nvSpPr>
        <p:spPr>
          <a:xfrm>
            <a:off x="2638131" y="263131"/>
            <a:ext cx="387150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Tecnologia e Abundância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36C09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sp>
        <p:nvSpPr>
          <p:cNvPr id="632" name="Google Shape;632;p65"/>
          <p:cNvSpPr txBox="1"/>
          <p:nvPr/>
        </p:nvSpPr>
        <p:spPr>
          <a:xfrm>
            <a:off x="1376564" y="1837984"/>
            <a:ext cx="639453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Gerenciando </a:t>
            </a:r>
            <a:r>
              <a:rPr lang="pt-BR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abundância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Propósito Transformador Massivo (do inglês, MTP).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Visão: </a:t>
            </a:r>
            <a:r>
              <a:rPr lang="pt-BR" sz="1800" i="1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Moonshots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(Google).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6" descr="Linha do temp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4844" y="428489"/>
            <a:ext cx="6645076" cy="44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7"/>
          <p:cNvSpPr txBox="1"/>
          <p:nvPr/>
        </p:nvSpPr>
        <p:spPr>
          <a:xfrm>
            <a:off x="2638131" y="263131"/>
            <a:ext cx="387150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Tecnologia e Abundância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36C09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sp>
        <p:nvSpPr>
          <p:cNvPr id="645" name="Google Shape;645;p67"/>
          <p:cNvSpPr txBox="1"/>
          <p:nvPr/>
        </p:nvSpPr>
        <p:spPr>
          <a:xfrm>
            <a:off x="358022" y="1657768"/>
            <a:ext cx="63945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</a:t>
            </a:r>
            <a:r>
              <a:rPr lang="pt-B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pt-BR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organizar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</a:t>
            </a:r>
            <a:r>
              <a:rPr lang="pt-BR" sz="1800" i="1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Lean Startup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646" name="Google Shape;646;p67" descr="Diagra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1711" y="968060"/>
            <a:ext cx="6143605" cy="404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8"/>
          <p:cNvSpPr txBox="1"/>
          <p:nvPr/>
        </p:nvSpPr>
        <p:spPr>
          <a:xfrm>
            <a:off x="2638131" y="263131"/>
            <a:ext cx="387150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Inovação e Experimentação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36C09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sp>
        <p:nvSpPr>
          <p:cNvPr id="653" name="Google Shape;653;p68"/>
          <p:cNvSpPr txBox="1"/>
          <p:nvPr/>
        </p:nvSpPr>
        <p:spPr>
          <a:xfrm>
            <a:off x="1376564" y="1837984"/>
            <a:ext cx="6394531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6 D's das Organizações Exponenciais: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Digitized: decisões baseadas em informação;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Deceptive: Demora na percepção da aceleração;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Disruptive: Escala causa impacto e cria abundância;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Demonitized: Projetos com custos baixos;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Dematerialized: Projetos podem envolver novo modelo de negócio;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Democratized: </a:t>
            </a:r>
            <a:r>
              <a:rPr lang="pt-BR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Disponível para todos! 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9"/>
          <p:cNvSpPr txBox="1"/>
          <p:nvPr/>
        </p:nvSpPr>
        <p:spPr>
          <a:xfrm>
            <a:off x="2638131" y="263131"/>
            <a:ext cx="387150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Inovação e Experimentação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36C09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sp>
        <p:nvSpPr>
          <p:cNvPr id="660" name="Google Shape;660;p69"/>
          <p:cNvSpPr txBox="1"/>
          <p:nvPr/>
        </p:nvSpPr>
        <p:spPr>
          <a:xfrm>
            <a:off x="1376564" y="1837984"/>
            <a:ext cx="6394531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6 D's das Organizações Exponenciais: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Digitized: decisões baseadas em informação;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Deceptive: Demora na percepção da aceleração;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Disruptive: Escala causa impacto e cria abundância;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Demonitized: Projetos com custos baixos;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Dematerialized: Projetos podem envolver novo modelo de negócio;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Democratized: </a:t>
            </a:r>
            <a:r>
              <a:rPr lang="pt-BR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Disponível para todos! 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6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048" y="975311"/>
            <a:ext cx="7287586" cy="331838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6"/>
          <p:cNvSpPr txBox="1"/>
          <p:nvPr/>
        </p:nvSpPr>
        <p:spPr>
          <a:xfrm>
            <a:off x="2638131" y="263131"/>
            <a:ext cx="38715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O que é uma Tecnologia Exponencial?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0"/>
          <p:cNvSpPr txBox="1"/>
          <p:nvPr/>
        </p:nvSpPr>
        <p:spPr>
          <a:xfrm>
            <a:off x="2638131" y="263131"/>
            <a:ext cx="387150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Inovação e Experimentação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36C09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pic>
        <p:nvPicPr>
          <p:cNvPr id="667" name="Google Shape;66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401" y="859000"/>
            <a:ext cx="3443874" cy="411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1"/>
          <p:cNvSpPr txBox="1"/>
          <p:nvPr/>
        </p:nvSpPr>
        <p:spPr>
          <a:xfrm>
            <a:off x="2638131" y="263131"/>
            <a:ext cx="3871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Mão na Massa!</a:t>
            </a:r>
            <a:endParaRPr/>
          </a:p>
        </p:txBody>
      </p:sp>
      <p:pic>
        <p:nvPicPr>
          <p:cNvPr id="674" name="Google Shape;674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8996" y="768096"/>
            <a:ext cx="5960523" cy="4212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2"/>
          <p:cNvSpPr txBox="1"/>
          <p:nvPr/>
        </p:nvSpPr>
        <p:spPr>
          <a:xfrm>
            <a:off x="884954" y="284293"/>
            <a:ext cx="7596906" cy="606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98">
                <a:solidFill>
                  <a:srgbClr val="626E73"/>
                </a:solidFill>
                <a:latin typeface="Arial"/>
                <a:ea typeface="Arial"/>
                <a:cs typeface="Arial"/>
                <a:sym typeface="Arial"/>
              </a:rPr>
              <a:t>O que você achou da aula de hoje?</a:t>
            </a:r>
            <a:endParaRPr/>
          </a:p>
        </p:txBody>
      </p:sp>
      <p:sp>
        <p:nvSpPr>
          <p:cNvPr id="681" name="Google Shape;681;p72"/>
          <p:cNvSpPr txBox="1"/>
          <p:nvPr/>
        </p:nvSpPr>
        <p:spPr>
          <a:xfrm>
            <a:off x="-206734" y="4125347"/>
            <a:ext cx="929507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0" i="0" dirty="0">
                <a:effectLst/>
                <a:latin typeface="Aptos" panose="020B0004020202020204" pitchFamily="34" charset="0"/>
                <a:hlinkClick r:id="rId3" tooltip="https://forms.office.com/r/gR1dAw7KEU"/>
              </a:rPr>
              <a:t>https://forms.office.com/r/gR1dAw7KEU</a:t>
            </a:r>
            <a:endParaRPr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E00C3C-3338-9506-8058-A19F1077A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020" y="1184744"/>
            <a:ext cx="2778774" cy="2778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8" name="Google Shape;688;p73"/>
          <p:cNvGrpSpPr/>
          <p:nvPr/>
        </p:nvGrpSpPr>
        <p:grpSpPr>
          <a:xfrm>
            <a:off x="3788376" y="3830302"/>
            <a:ext cx="1567248" cy="246215"/>
            <a:chOff x="7919542" y="328894"/>
            <a:chExt cx="957000" cy="150345"/>
          </a:xfrm>
        </p:grpSpPr>
        <p:pic>
          <p:nvPicPr>
            <p:cNvPr id="689" name="Google Shape;689;p7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19542" y="345210"/>
              <a:ext cx="498247" cy="134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73" descr="mba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518622" y="328894"/>
              <a:ext cx="357920" cy="14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1" name="Google Shape;691;p73"/>
          <p:cNvSpPr txBox="1"/>
          <p:nvPr/>
        </p:nvSpPr>
        <p:spPr>
          <a:xfrm>
            <a:off x="2228646" y="4338924"/>
            <a:ext cx="4686600" cy="44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rgbClr val="A2B6C1"/>
                </a:solidFill>
                <a:latin typeface="Roboto Light"/>
                <a:ea typeface="Roboto Light"/>
                <a:cs typeface="Roboto Light"/>
                <a:sym typeface="Roboto Light"/>
              </a:rPr>
              <a:t>Copyright © 2024</a:t>
            </a:r>
            <a:endParaRPr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rgbClr val="A2B6C1"/>
                </a:solidFill>
                <a:latin typeface="Roboto Light"/>
                <a:ea typeface="Roboto Light"/>
                <a:cs typeface="Roboto Light"/>
                <a:sym typeface="Roboto Light"/>
              </a:rPr>
              <a:t>Todos os direitos reservados. Reprodução ou divulgação total ou parcial deste documento, é expressamente proibido sem consentimento formal, por escrito, do professor/autor.</a:t>
            </a:r>
            <a:endParaRPr dirty="0"/>
          </a:p>
        </p:txBody>
      </p:sp>
      <p:sp>
        <p:nvSpPr>
          <p:cNvPr id="692" name="Google Shape;692;p73"/>
          <p:cNvSpPr txBox="1"/>
          <p:nvPr/>
        </p:nvSpPr>
        <p:spPr>
          <a:xfrm>
            <a:off x="944994" y="437220"/>
            <a:ext cx="7254011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626E73"/>
                </a:solidFill>
                <a:latin typeface="Arial"/>
                <a:ea typeface="Arial"/>
                <a:cs typeface="Arial"/>
                <a:sym typeface="Arial"/>
              </a:rPr>
              <a:t>OBRIGADO</a:t>
            </a:r>
            <a:endParaRPr/>
          </a:p>
        </p:txBody>
      </p:sp>
      <p:grpSp>
        <p:nvGrpSpPr>
          <p:cNvPr id="693" name="Google Shape;693;p73"/>
          <p:cNvGrpSpPr/>
          <p:nvPr/>
        </p:nvGrpSpPr>
        <p:grpSpPr>
          <a:xfrm>
            <a:off x="2228722" y="1578742"/>
            <a:ext cx="3944922" cy="317779"/>
            <a:chOff x="3820943" y="2220937"/>
            <a:chExt cx="2961431" cy="238555"/>
          </a:xfrm>
        </p:grpSpPr>
        <p:sp>
          <p:nvSpPr>
            <p:cNvPr id="694" name="Google Shape;694;p73"/>
            <p:cNvSpPr txBox="1"/>
            <p:nvPr/>
          </p:nvSpPr>
          <p:spPr>
            <a:xfrm>
              <a:off x="4114799" y="2220937"/>
              <a:ext cx="2667575" cy="238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26E73"/>
                </a:buClr>
                <a:buSzPts val="1465"/>
                <a:buFont typeface="Arial"/>
                <a:buNone/>
              </a:pPr>
              <a:r>
                <a:rPr lang="pt-BR" sz="1465" b="0" i="0" u="none" strike="noStrike" cap="none">
                  <a:solidFill>
                    <a:srgbClr val="626E73"/>
                  </a:solidFill>
                  <a:latin typeface="Arial"/>
                  <a:ea typeface="Arial"/>
                  <a:cs typeface="Arial"/>
                  <a:sym typeface="Arial"/>
                </a:rPr>
                <a:t>https://www.linkedin.com/in/ahirton/</a:t>
              </a:r>
              <a:endParaRPr/>
            </a:p>
          </p:txBody>
        </p:sp>
        <p:pic>
          <p:nvPicPr>
            <p:cNvPr id="695" name="Google Shape;695;p7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20943" y="2227905"/>
              <a:ext cx="187665" cy="1876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6" name="Google Shape;696;p73"/>
          <p:cNvGrpSpPr/>
          <p:nvPr/>
        </p:nvGrpSpPr>
        <p:grpSpPr>
          <a:xfrm>
            <a:off x="2228722" y="2148579"/>
            <a:ext cx="5230797" cy="317779"/>
            <a:chOff x="3820943" y="2220937"/>
            <a:chExt cx="3926730" cy="238555"/>
          </a:xfrm>
        </p:grpSpPr>
        <p:sp>
          <p:nvSpPr>
            <p:cNvPr id="697" name="Google Shape;697;p73"/>
            <p:cNvSpPr txBox="1"/>
            <p:nvPr/>
          </p:nvSpPr>
          <p:spPr>
            <a:xfrm>
              <a:off x="4114798" y="2220937"/>
              <a:ext cx="3632875" cy="238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26E73"/>
                </a:buClr>
                <a:buSzPts val="1465"/>
                <a:buFont typeface="Arial"/>
                <a:buNone/>
              </a:pPr>
              <a:r>
                <a:rPr lang="pt-BR" sz="1465" b="0" i="0" u="none" strike="noStrike" cap="none">
                  <a:solidFill>
                    <a:srgbClr val="626E73"/>
                  </a:solidFill>
                  <a:latin typeface="Arial"/>
                  <a:ea typeface="Arial"/>
                  <a:cs typeface="Arial"/>
                  <a:sym typeface="Arial"/>
                </a:rPr>
                <a:t>https://www.linkedin.com/in/teodorofelipe</a:t>
              </a:r>
              <a:endParaRPr/>
            </a:p>
          </p:txBody>
        </p:sp>
        <p:pic>
          <p:nvPicPr>
            <p:cNvPr id="698" name="Google Shape;698;p7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20943" y="2227905"/>
              <a:ext cx="187665" cy="18766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52" y="209197"/>
            <a:ext cx="8699498" cy="470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9542" y="2140690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7"/>
          <p:cNvPicPr preferRelativeResize="0"/>
          <p:nvPr/>
        </p:nvPicPr>
        <p:blipFill rotWithShape="1">
          <a:blip r:embed="rId3">
            <a:alphaModFix/>
          </a:blip>
          <a:srcRect l="21500" t="41774" r="64625" b="33325"/>
          <a:stretch/>
        </p:blipFill>
        <p:spPr>
          <a:xfrm>
            <a:off x="3643108" y="1636871"/>
            <a:ext cx="1857783" cy="1874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8"/>
          <p:cNvPicPr preferRelativeResize="0"/>
          <p:nvPr/>
        </p:nvPicPr>
        <p:blipFill rotWithShape="1">
          <a:blip r:embed="rId3">
            <a:alphaModFix/>
          </a:blip>
          <a:srcRect l="4476" t="4535" r="4595" b="4101"/>
          <a:stretch/>
        </p:blipFill>
        <p:spPr>
          <a:xfrm>
            <a:off x="-1" y="2381"/>
            <a:ext cx="9144001" cy="516568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8"/>
          <p:cNvSpPr/>
          <p:nvPr/>
        </p:nvSpPr>
        <p:spPr>
          <a:xfrm>
            <a:off x="-1" y="4215994"/>
            <a:ext cx="9144001" cy="95207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2991874" y="4292865"/>
            <a:ext cx="3160253" cy="75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lang="pt-BR" sz="16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Sintetização de fala </a:t>
            </a:r>
            <a:endParaRPr/>
          </a:p>
          <a:p>
            <a:pPr marL="0" marR="0" lvl="0" indent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lang="pt-BR" sz="16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 partir de ondas cerebrais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1314</Words>
  <Application>Microsoft Macintosh PowerPoint</Application>
  <PresentationFormat>Personalizar</PresentationFormat>
  <Paragraphs>223</Paragraphs>
  <Slides>74</Slides>
  <Notes>74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74</vt:i4>
      </vt:variant>
    </vt:vector>
  </HeadingPairs>
  <TitlesOfParts>
    <vt:vector size="83" baseType="lpstr">
      <vt:lpstr>Aptos</vt:lpstr>
      <vt:lpstr>Arial</vt:lpstr>
      <vt:lpstr>Roboto</vt:lpstr>
      <vt:lpstr>Calibri</vt:lpstr>
      <vt:lpstr>Signika Negative</vt:lpstr>
      <vt:lpstr>Roboto Light</vt:lpstr>
      <vt:lpstr>Quattrocento Sans</vt:lpstr>
      <vt:lpstr>Office Theme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5G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1500km Journey in Virtual Reality cycle VR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TRANSVERSAL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Adriano</dc:creator>
  <cp:lastModifiedBy>Ahirton Lopes</cp:lastModifiedBy>
  <cp:revision>4</cp:revision>
  <dcterms:created xsi:type="dcterms:W3CDTF">2019-02-15T12:16:11Z</dcterms:created>
  <dcterms:modified xsi:type="dcterms:W3CDTF">2025-01-25T23:57:08Z</dcterms:modified>
</cp:coreProperties>
</file>